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92" r:id="rId2"/>
    <p:sldId id="257" r:id="rId3"/>
    <p:sldId id="260" r:id="rId4"/>
    <p:sldId id="261" r:id="rId5"/>
    <p:sldId id="262" r:id="rId6"/>
    <p:sldId id="383" r:id="rId7"/>
    <p:sldId id="393" r:id="rId8"/>
    <p:sldId id="258" r:id="rId9"/>
    <p:sldId id="263" r:id="rId10"/>
    <p:sldId id="264" r:id="rId11"/>
    <p:sldId id="288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E7EBF4"/>
    <a:srgbClr val="D6E3FF"/>
    <a:srgbClr val="000000"/>
    <a:srgbClr val="FFCC99"/>
    <a:srgbClr val="C80C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4017" autoAdjust="0"/>
    <p:restoredTop sz="94660"/>
  </p:normalViewPr>
  <p:slideViewPr>
    <p:cSldViewPr snapToGrid="0">
      <p:cViewPr varScale="1">
        <p:scale>
          <a:sx n="78" d="100"/>
          <a:sy n="78" d="100"/>
        </p:scale>
        <p:origin x="129" y="381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AN Mei Yi [Harrisdale Senior High School]" userId="f9f029c9-d743-4d60-9f2c-e74bdec1ab07" providerId="ADAL" clId="{41186D1D-CEA6-4A7A-9E1E-C8B84AFC6BFB}"/>
    <pc:docChg chg="custSel delSld modSld">
      <pc:chgData name="TAN Mei Yi [Harrisdale Senior High School]" userId="f9f029c9-d743-4d60-9f2c-e74bdec1ab07" providerId="ADAL" clId="{41186D1D-CEA6-4A7A-9E1E-C8B84AFC6BFB}" dt="2023-07-17T07:32:51.662" v="1" actId="478"/>
      <pc:docMkLst>
        <pc:docMk/>
      </pc:docMkLst>
      <pc:sldChg chg="delSp mod delAnim">
        <pc:chgData name="TAN Mei Yi [Harrisdale Senior High School]" userId="f9f029c9-d743-4d60-9f2c-e74bdec1ab07" providerId="ADAL" clId="{41186D1D-CEA6-4A7A-9E1E-C8B84AFC6BFB}" dt="2023-07-17T07:32:51.662" v="1" actId="478"/>
        <pc:sldMkLst>
          <pc:docMk/>
          <pc:sldMk cId="735571376" sldId="264"/>
        </pc:sldMkLst>
        <pc:picChg chg="del">
          <ac:chgData name="TAN Mei Yi [Harrisdale Senior High School]" userId="f9f029c9-d743-4d60-9f2c-e74bdec1ab07" providerId="ADAL" clId="{41186D1D-CEA6-4A7A-9E1E-C8B84AFC6BFB}" dt="2023-07-17T07:32:51.662" v="1" actId="478"/>
          <ac:picMkLst>
            <pc:docMk/>
            <pc:sldMk cId="735571376" sldId="264"/>
            <ac:picMk id="6" creationId="{4C64E286-E1E4-13D7-5342-CDA3354CD5A9}"/>
          </ac:picMkLst>
        </pc:picChg>
      </pc:sldChg>
      <pc:sldChg chg="del">
        <pc:chgData name="TAN Mei Yi [Harrisdale Senior High School]" userId="f9f029c9-d743-4d60-9f2c-e74bdec1ab07" providerId="ADAL" clId="{41186D1D-CEA6-4A7A-9E1E-C8B84AFC6BFB}" dt="2023-07-17T07:27:50.277" v="0" actId="47"/>
        <pc:sldMkLst>
          <pc:docMk/>
          <pc:sldMk cId="2143763498" sldId="268"/>
        </pc:sldMkLst>
      </pc:sldChg>
      <pc:sldChg chg="del">
        <pc:chgData name="TAN Mei Yi [Harrisdale Senior High School]" userId="f9f029c9-d743-4d60-9f2c-e74bdec1ab07" providerId="ADAL" clId="{41186D1D-CEA6-4A7A-9E1E-C8B84AFC6BFB}" dt="2023-07-17T07:27:50.277" v="0" actId="47"/>
        <pc:sldMkLst>
          <pc:docMk/>
          <pc:sldMk cId="1359771492" sldId="275"/>
        </pc:sldMkLst>
      </pc:sldChg>
      <pc:sldChg chg="del">
        <pc:chgData name="TAN Mei Yi [Harrisdale Senior High School]" userId="f9f029c9-d743-4d60-9f2c-e74bdec1ab07" providerId="ADAL" clId="{41186D1D-CEA6-4A7A-9E1E-C8B84AFC6BFB}" dt="2023-07-17T07:27:50.277" v="0" actId="47"/>
        <pc:sldMkLst>
          <pc:docMk/>
          <pc:sldMk cId="1179057067" sldId="386"/>
        </pc:sldMkLst>
      </pc:sldChg>
      <pc:sldChg chg="del">
        <pc:chgData name="TAN Mei Yi [Harrisdale Senior High School]" userId="f9f029c9-d743-4d60-9f2c-e74bdec1ab07" providerId="ADAL" clId="{41186D1D-CEA6-4A7A-9E1E-C8B84AFC6BFB}" dt="2023-07-17T07:27:50.277" v="0" actId="47"/>
        <pc:sldMkLst>
          <pc:docMk/>
          <pc:sldMk cId="3416514645" sldId="394"/>
        </pc:sldMkLst>
      </pc:sldChg>
      <pc:sldChg chg="del">
        <pc:chgData name="TAN Mei Yi [Harrisdale Senior High School]" userId="f9f029c9-d743-4d60-9f2c-e74bdec1ab07" providerId="ADAL" clId="{41186D1D-CEA6-4A7A-9E1E-C8B84AFC6BFB}" dt="2023-07-17T07:27:50.277" v="0" actId="47"/>
        <pc:sldMkLst>
          <pc:docMk/>
          <pc:sldMk cId="2962161198" sldId="395"/>
        </pc:sldMkLst>
      </pc:sldChg>
      <pc:sldChg chg="del">
        <pc:chgData name="TAN Mei Yi [Harrisdale Senior High School]" userId="f9f029c9-d743-4d60-9f2c-e74bdec1ab07" providerId="ADAL" clId="{41186D1D-CEA6-4A7A-9E1E-C8B84AFC6BFB}" dt="2023-07-17T07:27:50.277" v="0" actId="47"/>
        <pc:sldMkLst>
          <pc:docMk/>
          <pc:sldMk cId="2631265018" sldId="396"/>
        </pc:sldMkLst>
      </pc:sldChg>
      <pc:sldChg chg="del">
        <pc:chgData name="TAN Mei Yi [Harrisdale Senior High School]" userId="f9f029c9-d743-4d60-9f2c-e74bdec1ab07" providerId="ADAL" clId="{41186D1D-CEA6-4A7A-9E1E-C8B84AFC6BFB}" dt="2023-07-17T07:27:50.277" v="0" actId="47"/>
        <pc:sldMkLst>
          <pc:docMk/>
          <pc:sldMk cId="408398381" sldId="397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716E95-4FD7-42D6-8B79-F8BB577A8706}" type="datetimeFigureOut">
              <a:rPr lang="en-AU" smtClean="0"/>
              <a:t>17/07/2023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7D0228-55D5-4B60-ADF2-024A33697D1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448550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FF137-0809-4DAA-8E3C-28073C2EEE2A}" type="datetimeFigureOut">
              <a:rPr lang="en-AU" smtClean="0"/>
              <a:t>17/07/2023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C39D7-84E0-46E1-9BB0-376D921FF78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558350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FF137-0809-4DAA-8E3C-28073C2EEE2A}" type="datetimeFigureOut">
              <a:rPr lang="en-AU" smtClean="0"/>
              <a:t>17/07/2023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C39D7-84E0-46E1-9BB0-376D921FF78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722962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FF137-0809-4DAA-8E3C-28073C2EEE2A}" type="datetimeFigureOut">
              <a:rPr lang="en-AU" smtClean="0"/>
              <a:t>17/07/2023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C39D7-84E0-46E1-9BB0-376D921FF78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908095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kill Develop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90500" cap="flat" cmpd="sng">
            <a:gradFill>
              <a:gsLst>
                <a:gs pos="100000">
                  <a:srgbClr val="01244E"/>
                </a:gs>
                <a:gs pos="0">
                  <a:srgbClr val="94B5E0"/>
                </a:gs>
              </a:gsLst>
              <a:lin ang="5400000" scaled="0"/>
            </a:gra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8014" y="5747656"/>
            <a:ext cx="975044" cy="975044"/>
          </a:xfrm>
          <a:prstGeom prst="rect">
            <a:avLst/>
          </a:prstGeom>
        </p:spPr>
      </p:pic>
      <p:sp>
        <p:nvSpPr>
          <p:cNvPr id="8" name="AutoShape 2" descr="data:image/png;base64,iVBORw0KGgoAAAANSUhEUgAAAf8AAAEOCAYAAACHPx4CAAAxEUlEQVR42u2d93tV1b6v79+z+W0fOd69gyBoVDCCAqEIHIIUg4fg3ogQKYfLBs7GDRaKBAm9Q0B6KNKLEiAovRo6gZCEpnT43vMZ95nzzrWyahop7/s848mac8y25pgZ72hzjf915rZZfQwAAABQOf4X8gcAAED+yB8AAAD5I38AAADkj/wBAACQP/IHAACo5/J/4+02cSX82cix1uqtd/zlfaeLrV3HLn74U5MmIcuKDx73z680tdzlG5I+NwAAALwE+R8tfmjvd/rQ+g/Ktryt+xM+RnDda6+3coWHA0VlyB8AAKCuy3/ynGU2ZV6e5e8/YR998mml5K/Ps1ZstIzMLOQPAABQ1+Wf3q2nHbvxyH1WC0B47T1R+euv5K9CAPIHAACoo/JfveuwDRs70V/OWbzaxn77faXlr4JDsPkf+QMAANQx+ffN+sxat/3AH8j3XvtO1jL1bTtd/qJS8leYmZdvvfoPRP4AAAB1Tf6qnad3z6iw/tPsUbZ0095Ky1+h58cDbPbKTcgfAACgLsl/zNc5brBf+Po1u3+xHn36V0n+Bb+VuhYEvQWA/AEAAGpZ/q/+NcXS2qeHhHc/6GgpLVpa4eW7Efd5/c237OdzJZWWv4Le+9f7/8gfAACgluXPL/wBAAAgf+QPAACA/JE/AAAA8kf+AAAAyB/5AwAA1BH5cwsAAACQPwAAACB/AAAAQP4AAACA/AEAAAD5AwAAAPIHAAAA5A8AAADIHwAAAOqx/Nu0acOdBgAAQP4AAABQb+RfWlpqo0ePtoyMDOvSpYsNHjzYioqKXNyzZ89szZo11r17d+vQoYNt374d+QMAANR3+Y8fP97y8/P95cLCQhs0aJD7vGnTJvv888/t/v37VlZWZiNGjLAWLVpwpwEAAOqz/A8cOBCyfPLkSUtJSXGfhwwZYqdOnfLjjh8/bk2bNk342OXl5dUa7t27Z0+fPiWlAQAAqiL/mzdv2siRIy0zM9PV+HNyciw1NdXFtW3b1l68eOFv+/z5c2vWrJn7fPbsWddN4IXHjx9XOPZvv/1WI6GkpMRdCwAAAPKvBNnZ2bZ//35/+c6dO9a8eXP3eejQoXb69Ok6U/MvLi62CxcuuALAlStXSHEAAED+ldmpd+/erqlf3L1714YNG+Y3+2/ZssXv81ehQC0EXqvAy0LN/pcuXXIFAHUDAAAAIP8kUW2+T58+1qlTJ0tLS3OD/IYPH26TJ092o/1XrVpl3bp1c/G7d+92TfwvG0lf8r927RqpDgAAyL8xoP5+r/8fAAAA+TcSqir/M7frT2gMkB6kF4HnDJA/8kf+pAfphfwBkD/yRyakB+mF/AGQP/JHJqQH6YX8Afkjf2SDTEgP0gv5A/JH/sgGmZAeyB/5A/JH/pH/2d54u03cf8jPRo61Vm+94y/vO11s7Tp28cOfmjQJWVZ88Lh/fqWp5S7fkNS5G6tMSI/6lV7Hbjyy7H/8y97v9KF90LmbdfvoYxv1r8l27ObjhO7rq39N8dPpnffet7T26TZw6H9ZwW+lCe3jhe69MyPG6XiZfx9q+87ciLm/wuyVmxJ+Po4WP7Qh/+ef9n56V7dvz48H2PTFaxJ6nnjOAPnXA/nrn1wZW/9B2Za3dX/Cxwiue+31Vk5WB4rKyARIjwaTXsdLnljbDp0tZ/HqkPVT56+wjz751E7cehr3vkaKm7tqi6W2TrNDl+4k/YxEipOUB40Yk/AzFu/5UMFGhYoZS9f5cSqs/EffT0IKDcgfalz+s2bNqlMXVVPX8zLkP3nOMpsyL8/y959wGVplZKPPs1ZstIzMLDIB0qPBpNfYb793tepI9+vjTz+3f+XMrZSsFXKXrXctPNUh/yPXH9jbae0SfsbiPR9jvs6xTz77osJ+KqyoBSBeoYfnDJB/PZB/ereermlTn1XjDK8NJCob/VVmokyFTID0aAjppWb+ZZv3RbxfWt+jT/9Ky//wlfuuVaGq8tezMnL8ty4kI/9Yz4eeu+U//hy3ewr5Q43Kf+HChTZx4kTT3+vXr7uVmglv48aNbp3+alksXrzYTdbjMW/ePDt06JC/vHfvXjt69Kj98ccfboKfZcuWuWOsW7fOysrKQuR++fJlW7BggZsB8MSJE7ZkyRJ3vPPnz4fIX9MHa66ARYsW2cqVK+3WrVv1Rv6rdx22YWMn+stq3lRtp7KykaiCzYnIn/Soz+nVvNWbfi03UpdAy9S3Ky1/hTffeTfhPn+vEBIep+UOXXu464nX53/48r2Eno9Y3zvedXrXxHMG1V7zLy0tdVL2JHvjxg2bP3++W3/w4EE7fPiwW//w4UNfyB7a78GDB7Z9+3Y7deqUv/7q1au2du1af3n69OmuUKHJds6cOWPr16+3x48fu301SVBOTo6/rQoQXoFDk/IEj1PX5d836zNr3fYD/5/2vfadXIZ2uvxFpWSjMDMv33r1H4hsSI96n16xasCSsVoGqlLzVxpXteYvSY+fOssNIky25h/t+dAgv2jjTTS+4ODF29T8ofblL3EXFRVVkOaOHTuchPPy8tw6yV0FAdXYNWmOxK3CgFCtPohq71OnTvWXJ02a5AoVYsOGDS7eQ+sV77FmzRo3i+CLFy/ccrDloS7LX6X99O4ZFdZ/mj3Klm7aW2nZKKhfUCOLkT/pUZ/TK1rft0Lm34b4rTKVkf/3S9ZWW5//ydJnbhBfZeQf6fnQ984aMqLCfntOXnMFUpr94aXIf+7cuU7mQTRN7+zZs91ntQJoWTX327dvuyl7JXsJuqCgwG1z//59V4NXq4Bq6j/99JPNmDHDP15ubq7/ec6cOSHnkuS/++47f1ktAjquCh3qPqgv8tc/uAaXha9fs/sXvy+zsrLRyGDVWIMZEvInPepbemnU+7vvd6jwilvOolVuNLzX1J6srOet2erWV9dof4VWb7WutPzDn4/jGu3/QUfXKuBts/Xweeua0dfmrv4R+cPLq/lfuHChgjS95n3JXvFLly71m/R37drlJF9eXu7W5efn26VLl/z91UUwbdo0fzl4PtX8S0pKItb8VcgIylpjEryWh7oif/W/KaMKhnf/5x87pUVLK7x8N+I+r7/5lv18rqTSsnGjmZdvcO8TI3/Soz6nl0bSDxk93u+K0SA9LeuVzFhpqqDm8WC/eJt27Z1Us4aMtP3nb1VqnEC0OA0U9a4pWl/8tIU/JPx86HurZcL7znq7QS1QwS4o5A81Lv+ZM2f6K9S3r0F6Xp+/xKzmfK8rQIP/JGAN6PNq6mr695r8xfLly/2mfIlfrQTBZv+g/M+ePev3+WtbtRgEWwl0LXfv3vW7DzT4ry7Jn1/6qlsyIT1IL37hDyBB+e/cudMJ3BvV7432VxO/RvhrRH4QiVyj8j1++OEHV/sP1t5VQNAAQHUXaFCfjqe3AcLlr8KDugx0Hm2vQoaE76GWhRUrVrjChcQffGsA+SN/0oP0IvCcQSXl31hA/siE9CC9kD8A8kc2yIT0IL2QPyB/5I9skAnpgfyRPyB/5A8AAID8kT8AAADyR/4AAADIH/kDAAAgf+QPAACA/JE/AAAA8kf+AAAAyB/5AwAAIH/kDwAAgPyrJn/NLFgTtGnTJuJniE9NpEl1pQdpWb+fg5p8FoLLmtysc+fObrp0AORfB+VfXl7upjCuyQzmypUrPHVJcOHChWrP+KsrPZB/7VHX/zfDn4Xgsdq1a+dmLwVA/nVY/oqPl8mUlpba6NGjLSMjw7p06WKDBw92UxGLZ8+e2Zo1a6x79+7WoUMHV9qPVrsoKCiwgQMHWteuXW348OHuvMoktm3bZn379rXWrVvbpEmT/IxD+2qfTp06uSmSo23X0NIsXgGgOtIj1n0PTycdW+dp0qSJ+/vrr7+Sk9SC/Gvrf7M6ngUd6+HDhyFxZ8+eJSEB+ddl+cfLZMaPH2/5+fn+cmFhoQ0aNMh93rRpk33++ed2//59KysrsxEjRliLFi0qZDDKJHr16mXXrl1zyxs2bLBRo0bZjh07bMCAAW7/Bw8euAxmz549bpuWLVu65eLi4pjbNcQ0i1UAqI70iHY/o6UTNf+XI//a+N+sjmeBrj5A/nVQJMpIIoXr16/728TKZA4cOBCyfPLkSUtJSXGfhwwZYqdOnfLjjh8/bk2bNq2QEYwZM8YOHjwYchzVKpTRBGsIaj4cO3as+6zjnDhxwn2OtZ2Hah7Rvmt9CcH0iFYAqI70iHY/o6VTZTL1+p4WLzPU5v9mdTwL8eRf1/837927Z0+fPsWQyL9hyT+ZoH+CcG7evGkjR460zMxMV6vIycmx1NRUF9e2bduQ5vfnz59bs2bNKmQE6gdUM2Q4ilcTYTD07t3bxb3zzjsJbRepttRQwqVLl2okPaLdz2jpFJ6pSxbBfSMVUhpaWrzsUFP/m1V9FhKRf33531QhS/cJkH+DrvmrOS/44CsjiUR2drbt37/fX75z5441b97cfR46dKidPn066Zq//sGmTJliw4YNs6tXr/rrlVkdOnSoQiYSa7vGVvOvjvSIdj+jpRM1/9oNtfm/WR3PQn2v+atrUf9vutcMUkb+DUb+ifQrRstchGoBak4Ud+/edZmF17S4ZcsWv19RGY9qIV7NI5gRhPcfLlmyxL755hs30Ej7qK9R6DWh+fPnV8hEYm3XENMsVp9/daRHtPsZLZ2EBoMxirt2qM3/zep4FhpCn7+a/dXSFq2VBZB/g5N/rMzFqzH06dPHjbpPS0tzA4nUTzh58mTXLLhq1Srr1q2bi9+9e7drNoyUEaiGkpWV5d4BVp+iMivtv379epeJ6Rjjxo3z+96C+8barqGlWbzR/tWRHrHuZ6R0EhMmTLAePXrY0aNHyUlqSf618b9ZHc9CQxnwJ+nrvnsFHkD+DVb+8TIXqF1q4j3/IIzErj/yr+n/TZ6Fiqhrg19GbeDyP3O7/oSakn9NSgYqR02miTK2YM0PGudzwLNQtXwTkH+9lz80HtRcqx97WbZsGTeDZ4FngXwT+SN/AAAg30T+yB8AGjz0+ZNvIn/kDwCNDN5nJ99E/sgfABppzb99+/bu54Q99LqbNzNfY5hMi3wT+dsbb7eJK+LPRo61Vm+94y/vO11s7Tp28cOfmjQJWVZ88Lh/fqWp5S7fkNS5eYgBoKbkrx/0yc3N9devXLnSpk+f3mgm0yLfRP5x5X+0+KG93+lD6z8o2/K27k/4GMF1r73eyhUeDhSVIX8AeOny128KpKen++v1o0FqCUhkMi3kD41C/pPnLLMp8/Isf/8J++iTTyslf32etWKjZWRmIX+oVWbNmlWpuOrcB2qfaJMwBQf8aWKgixcvup8B7tmzpx8fbzIt5A+NQv7p3XrasRuP3Ge1AITX3hOVv/5K/ioEIH9A/vAya/5i8+bNNnXqVFu+fLkLIpHJtJA/NHj5r9512IaNnegv5yxebWO//b7S8lfBIdj8j/whWf744w83eYt+rGXhwoW2bt06Kysr8zPqEydOuMlY5s2bZ+fPn/dlHStOnDt3zvLy8mzmzJl+H2+8faB+y//JkyfWtWtX69evnz+pTWOZTIt8E/nHFHDfrM+sddsP/IF877XvZC1T37bT5S8qJX+FmXn51qv/QOQPlWL79u126tQpf1m1tLVr1/6/5/vMGTdZi5p4lXlrwhfN9R4vTs+LJoNRnISwceNGKyoqirkP1H/5i1GjRtnAgQP95cYymRb5JvKPKmDVztO7Z1RY/2n2KFu6aW+l5a/Q8+MBNnvlJuQPSXP58uWQZU0Eo6ZbsWHDhpCJYW7cuOFe1YoXJ9nfunXLj1Mf8NatW2PuA4D8oUHKf8zXOW6wX/j6Nbt/sR59+ldJ/gW/lboWBL0FgPwhGfQKlmrgejVLNf6ffvrJZsyY4eLmzJkTsq2a7b/77ru4cWrKVxdCMKgPONY+AMgf6rX8X/1riqW1Tw8J737Q0VJatLTCy3cj7vP6m2/Zz+dKKi1/Bb33r/f/kT8kQ35+vl26dMlffvjwoU2bNs2v3ZeUlESt+UeLU81ftf0g6k6ItQ8A8od6LX9+4Q/qE6qRe03xEr/E7TX76/Uur49ecWoh8FoFYsVpsJ+W1d8vDh486EZ4x9oHAPkD8kf+UEuo9q1R+QsWLHAjsTUoTwWAvXv3umb548eP2+LFi128Bu2pCV/Eizt58qQrWCheI74193usfQCQPyB/5A8AgPwB+SN/AADkD8gf+QMAIH+obfnzEAMAAPkm8uchBgBA/uSbyJ+HGACAfBOQPw8xAAD5JiB/HmIAAPJNQP48xAAA5JuA/HmIAQDINwH58xADAJBvAvLnIQYAIN+EWpZ/mzZteIgBAJA/NCb5X7lypUF8Uc3ExkMMAID8IYmaf2lpqY0ePdoyMjKsS5cuNnjwYDeNqUdBQYENHDjQunbtasOHD7eSkhI37ammQO3bt6+1bt3aJk2a5NZ5x9U+nTp1ctOuRtuuurh37557gK9du0aqAwAgf+SfiPzHjx9v+fn5/vrCwkIbNGiQ+/zrr79ar169fLFu2LDBRo0aZTt27LABAwbY/fv37cGDB65QsGfPHrdNy5Yt3XJxcXHM7aqDp0+f2qVLl9wDrEIAAAAgf+SfgPwPHDgQsv7kyZOWkpLiPo8ZM8YOHjwYEq9avSR+9uxZf526EMaOHes+N23a1E6cOOE+x9ouSHl5edJBhQvv4W0oXRgAAMgfakX+N2/etJEjR1pmZqar8efk5FhqaqqLa9eunT179izivuoiCIbevXu7uHfeeSeh7SI9hJUJun71+wMAAPJH/gnKPzs72/bv3++vv3PnjjVv3jxizV+SnTJlig0bNsyuXr3qr1c//qFDh0KOK2JtV9Wav5r51ewPAADIH5KUv2riauoXd+/edcL2mv3D+/yXLFli33zzjRvEp9YC9eOL2bNn2/z58yvIP9Z2AACA/OElyf/48ePWp08fNzo/LS3NNm3a5PrqJ0+e7OLVKpCVlWWdO3d2/fUqIKgrYP369a7g0K1bNxs3bpxfCw/KP9Z2AACA/OElyR8AAJA/NAL5q+9eg+8AAAD5QyOQv5rtu3fvbsuWLeMuAQAgf2gsNX8AAED+yB/5AwAA8gfkDwAAyB+QPwAAIH9A/gAAgPwB+QMAAPKHuij/WbNmxVwGAADkD8gfAACQP9RH+T969MgWLlxoEydOdH+vX7/uy//ixYvux380+U5+fr6b4S9YOLh8+bItWLDAzpw5Y8XFxbZx40Z3DP3Vsli8eHHIfvPmzQuZyW/v3r129OhRUggAAPnDy675T5s2zXbt2uUvHzlyxLZu3eovT58+3UleU+mWlpa6QsCtW7dc3I0bN1yBQes1BfDhw4fd+ocPH9qiRYts5cqV/nG0nzfLHwAAIH94ifKfMmWKPX782F/WjHzBbSZNmuQkL7Zv325FRUUVHqQdO3a4Wn9eXp5bd+rUKVcQ0FTAmk9A0ldhAAAAkD/UAflH6vMPrsvNzfU/z50718k8iAoLs2fPdp/VCqBltRTcvn3bdu/e7boMNH1wQUEBqQMAgPyhPsg/+Fk1/wsXLlR4kLzmfcle8UuXLnXLV69edV0Ka9eutfLyclIHAAD5w8uQ/8yZMystf/Xta6Cf1+dfUlLimvO9rgAN/lPT/5YtW9zyixcvXNM/Tf4AAMgfXqL8d+7c6YTsjdJPRv6e4NWsryZ+jfA/ffp0SPzUqVPt/Pnz/vIPP/wQMqAQAACQP9Sy/AEAAPkD8gcAAOQPyB8AAJA/IH8AAED+gPwBAAD5A/IHAADkD8gfAACQPyB/AABA/oD8AQAA+QPyBwAA5A/IHwAAkD8gfwAAQP7IHwAAAPkjfwAAAOSP/AEAAPkD8gcAAOQPyB8AAJA/IH8AAED+gPwBAAD5A/IHAADkD8gfAACQPyB/AABA/oD8AaB+ceY2oToD8gfkDwDIH/kjf0D+AID8kT/yB+QPAMgf+SN/5A8AgPyRP/JH/gAAyB/5I3/kDwDw8uX/6l9TrF3HLhXC7JWbXPyfX2lqucs3VNjvjbfb+J+Plzyxf3w9zT7o3M3eT+9q73f60LL/8S/7sfBc1H2iHe9o8UMbP3WWdc3o647X8+MBNmVeXtxjxDo28gfkDwDIPwlpvvZ6K2v11jt2oKgs4n4nS59Z+y7d7asZC+10+Qu37tjNx7Zk4x5LbZ1mhy/fS0r+/z0518Z++72duPXULWv/Tz77wuav3Yb8AfkDANSG/BU/a8VGy8jMirifaum9P/lbxH0XrtthU+evSEr+bdq1t2M3HoXEHbhQbsPGfYX8AfkDANSW/PVX8lchIHy9av2L83dX+VzBmn+/gYNt/U/H7FTZ84SPgfxfPm3atIn4uSrHqeqxkD8AIP8k+vy95npPqmr2Dzb/e+tbvJHq+vy9463aWRhynNZtP0hK/gqbDpy2QSPGuLEDPfr0t2Wb98W9Xq1H/olz8+bNGpX/lStXqk3+VTkW8gcA5F+Fmr/CzLx869V/YIWav/r3I+27/cgF+7em/570gL/g+v3nb1nWkJE25pvp1Pyr+TpKSkpiblNaWmqjR4+2jIwM69Kliw0ePNiKiopc3LNnz2zNmjXWvXt369Chg23fvj1izf/Fixe2bds269u3r7Vu3domTZrk1omCggIbOHCgde3a1YYPH+6OrfM0adLE/f31119DjtW+fXu7fv26f4579+5Zu3btYp4D+QMA8q+i/BU0+l5vAnjrv/xutvX+z79H3HfI6PHubYFk5K8R/rtPXg2JO3zlvhsLgPyr/zpiFQDGjx9v+fn5/nJhYaENGjTIfd60aZN9/vnndv/+fSsrK7MRI0ZYixYtKsh/x44dNmDAALfdgwcPnOT37NnjxN6rVy+7du2a227Dhg02atSoiDV/b3n+/PmWm5vrr1+5cqVNnz496jmQPwAg/2qSf8FvpdYy9W33FkBwtP/XuYv80f4HL952y32zPnPbJiN/FSwy/z7U715Ql8KwsRPtn1NmNij5P3z48KUG7zpiFQAOHDgQsnzy5ElLSUlxn4cMGWKnTp3y444fP25NmzatIGyJ+OzZs/56NeGPHTvWxowZYwcPHgw5vloCYsm/vLzc0tPT/fV9+vRxLQHRzoH8AQD5J9nnP23hD1Glqvf+gzV6CXr0V9+5Pvq2HTrb22ntXJ+9Ru0H99e50tqnVwgqLHjbaZCfCg7dPvrY3mvfyT7s1c/GfJ1jR64/aFDyr2shUgFA4wJGjhxpmZmZrsafk5NjqampLq5t27YhTevPnz+3Zs2aVRC2/qoJPxh69+7tmuvVdRCJWAP+dC0XL160O3fuWM+ePWOeA/kDAPIn1Cn5q7n7ZYZw+av/PJzs7Gzbv3+/vyzhNm/e3H0eOnSonT59Om7Nf9iwYXb16lV/vQoMhw4dqlDzV+FhypQpceW/efNmmzp1qi1fvtyFWOdA/gCA/An0+UdpgYgkfqHas5r6xd27d51kvWb/LVu2+H3+KhSohcBrFQgKWwPxFKe+eDF79mzXdx/e579kyRL75ptv3GcN2gu2KgTl/+TJEzdAsF+/fv51RzsH8gcA5E9A/hGuI5r4vdq8+tU7depkaWlpbpCf+tcnT57smuxXrVpl3bp1c/G7d+92ze3hwtZ269evdwUJbTtu3Dh7+vSpi1OrQlZWlnXu3Nn10auAISZMmGA9evSwo0ePRmwJ0MBAvSXgEescyB8AkD8B+QeuI5b4q0p9+GEe5A8AyJ/QqORfk+JX/32wFQD5AwBAo6ah/7a/mu71wz/Lli1D/gAAAI1B/o0V5A8AAMgf+QMAACB/5A8AAMgfkD8AACB/QP4AAID8AfkDAEBjl/+lS5fsxx9/jLvdrFmzKnV8zfqn6Xyj/T6+fplP8Y8ePbILFy64n9eNhCbg0c8Ax4pL9LsE0c/46qeAFy5cWCHcvn27Svc01vfxttu6dSvyBwCA2pX/Tz/9FDKdbiT0e/vexDfJcv78efee/saNGyMed/Hixf5v53tTBEdi79697ieCY8Ul8l0iXV9+fn61pot3HbG+j7ddcEIj5A8AkCTBn4Ctys/BxpoFriHKPy8vz/1Cn6bhXbNmjavxamIcb057TZozffp0FxQvtP2KFSts7ty5rlAQ6xp27drlBBdpchwdQ9L25Kvj6Xf01Qqwbt06dy3z5s1z16IChGriseK875Ls9f3yyy8R43R81c51fB1rx44dftwff/xhP/zwgy1YsMAVYG7cuGGLFi0Kuafe99F31DEUr2v3CgTa7syZMxWOj/wBACoh7StXrlSb/KtyrJpEP3tbHfLXrHVCAisvL3efHz9+bDNmzPC3UdN1UVGR+6wZ8mbOnOma2oWazefMmeOuJxIqSEh22iaIZviTeNUdcOTIESdJCVDHkdi942v92rVrXeEjVpz3XSpzfRJ3ODq2ugMkZE/WkrfXFSDpe1P/6hwqCGhyIu86vO+jOF2zN7NgYWGh3wXy3XffuUmMVKAJHh/5A8BLkei+ffvso48+svT0dPviiy9CBKjZ0TQbm2ZP019vtrRoteTwGnmsYwcpLS210aNHW0ZGhvtt98GDB/sC0sxrqoXqp187dOhg27dvj1jzV4YrcfXt29dN7Tpp0iQ/Ey4oKHCzuWlKV30PHVvnadKkifurGm/wWO3bt7fr16/751DNrl27djHPUZPo/FWVv2QvYel+quYfXJ+bm+svq2DgCfDy5cuumT1IsHAQRPfBk77O4xUudCzJU4JcvXq1S2tNx6sWANXCw7sIVHNWTT5WnPddkr0+CV7XEuzrV2uBrkczDgZn9NNsf7pPN2/erNBVoEKCmvG96/C+j+6tCgPFxcX+s6upi7VdtOMjfwCodZo3b24TJ070BaaMUFOkinPnzrkpV9VU6WW8HTt2dP2micg/1rHD0SCwYAarGtOgQYPcZ00H683/XlZWZiNGjLAWLVpUOKcy5AEDBrjtVAOT5Pfs2VNh/vcNGza4qV0jfQdvWc3WQSGuXLnS1TijnaMmkTDUHF1V+R87dswOHDhgt27dcuJR87PXPK1lD9VgPTZv3uyaw4Oy1GDASNchSapmLiRk77mRwL2auWrpQrVhyV33NVzUGjz3888/x4zzvksy1yfRek314eh6JPMgug96dtViEX48fU9dm3cd3vfxWgY0sE8FVt0T795HOz7yB4Ba5y9/+Yv9/vvv/rKagD0BSshqpgyijPDLL79MSP6xjh2OMtAgaiZOSUlxn4cMGRIysEuFkKZNm1Y4p0Ts9V0LtTKosDFmzBg7ePBgyPHVEhBL/qqpqbXCQ3PTqyUg2jki1bKrI6gG6Um/qvJXIUoFIAkyWPPXvVBTvFDhyhO4UD+1+ruDBFtEgqjApuAVHFUo0v1RYUtowN/SpUvdZ/WFq/ldy8FnREydOtXV6GPFed8lmetTIXDnzp0R43Q9wf30rHoFBRWMvIKjV5v/6quvXIuGdx3e9wkO6FO8BK9jabtox0f+AFDrxBK4mrmfPHkSEqdMKy0tLeq+qampCR07Uq1x5MiRlpmZ6Wr8OTk5/rHatm0b0rSu/txmzZpVOKb+qgk/GHr37u2+hzLsRL5/cFnXohqrpNWzZ8+Y5wgnXNhVDbo/VZW/JyKvr9yrDasp3KuhqtClmnWwtUASD3af6HW9SKjQ4DV3a4Y+iVkFDdWEvUKb10ri9curxhw8n7qJdD1q7YgVp++iNE3m+lQI8VqtwtE9CT4jSnfvtT0V9tQq5Y0j0Pn0fHr3VPt530ctKd691Hqvu0OtE9GOj/wBoE7JXzX/8P5U1fwlRfHuu++GZGjRauSJyD87Ozsk05Zw1W0ghg4dGlKjinaeYcOG+YOyhIQggYTX/JVJT5kyJa781aSsmqa6K7xX36Kdo6Zq/urr9/qJqyJ/FeIkIqHmaXVrqOYpASlNvdq+5K1mc+8de+0n2XlvBWjbaGMc1KQfHGgnUQdf11PtV9evAkjwdT9dg5ZV01eLQby44HdJ5vrUjSNZh7/f792PIGqiV0HIk7gKIRK4ngO1IGjsgncdwe8j8WswoI6rbgtdc/B6Ix0f+QNAnZK/Mi7VbL2+Wwn4ww8/9LsC1G/uNemquVhifPPNNyslf9WevcxQtUYdy2v2l4i8Pn8VCtRCEKmFQaJQnFfTVG1OmXJ4n78kITEJDdoLyiJ4fcq0NUCwX79+TsKxzlEb8At/tY8KIF5rhoe6qIIDX6sK8geAOiV/oUxOItZAv27durnam4d+0Uyj8tWsrpH4yhRVWKiM/FVDVL+6BhiqW0HnUf+6Rkir5qUR1Tq/4lX4iHQebaf+WRUktO24ceP8WrNaFbKystxbC+qjVwFDTJgwwXr06OFn5uHXpwKO3hLwiHUO5N/w8Jr0ve4vtcbotUjvdT3kDwBQhwowDRHk/3LwflhIr0DqzYVIvxOA/AEAahH1MQdbAZA/1DeQPwBAEqjpXt0NqpUhf0D+AACA/AH5AwAA8gfkDwAAyB+QPwAAIH9A/gAAgPwB+QMAAPIH5A8AAMgfkD8AACB/QP4AAID8AfkDAADyR/4AAADIH/kDAAAgf+QPAADIH5A/AAAgf0D+AACA/AH5AwAA8gfkDwAAyB+QP9R3ztwm1IVA2hOq89lA/sgfAAEgf9Ie+QPyB0AAyJ97jvwB+QPyJyB/AvIH5A/In4D8CcgfkD8gfwLyJyB/QP6A/JMLx0ue2D++nmYfdO5m76d3tfc7fWjZ//iX/Vh4LmS7V/+aYu06dvFDWvt0y/z7UNt35kbUbbwwe+WmhOLfeLtNheubv3abtWnXPuQ8yL/2QqQ0CQ+fjRxrrd56x1/ed7o4JH3/1KRJyLLig8f98ytNLXf5hkqdG/kD8gfkn2Q4WfrM2nfpbl/NWGiny1+4dcduPrYlG/dYaus0O3z5XsyMePriNTZoxJiEM+tk4yfPWeauL3gdyL9uyf9o8UNXYOw/KNvytu5P+BjBda+93soVHg4UlSF/QP6A/Gs6jJ86y3p/8reIcQvX7bCp81fEzIiPXH9gb6e1qxH5j5owxf6j33/a8f8pjNDsX3flrwLalHl5lr//hH30yaeVkr8+z1qx0TIys5A/IH9A/jUdVKtenL+7UhI4duORjRz/rQvVKf9TZc8ta8hI69V/oPtMn3/dln96t57uWdBntQCE194Tlb/+Sv4qBCB/QP6A/GswtHgj1fX5e8urdhaG9M22bvtB1P58LXfo2iNk/2h9+l6zfbz4lqlvW48+/Z381RT887kS5F+H5b9612EbNnaiv5yzeLWN/fb7SstfBYdg8z/yB+QPyL+Gav7q348Ut/3IBfu3pv8eNQM/ceup6zYYOPS/qq3m3/R//8U1IXvjCd59vwPN/nVY/n2zPnMFRK8Q9177Tq4A540fSVb+CjPz8l2rD/IH5A/Iv4bCl9/Ntt7/+feIcUNGj3ejsGNl4BowqBp6TQ34+2LMBOs3cDDyr4PyV+08vXtGhfWfZo+ypZv2Vlr+Cj0/HuDeAEH+gPwB+dfgaP+vcxf5tbWDF2+7ZdXqVIuLJ4FWb7WuMfnrmj7s1c/+e3Iu8q9j8h/zdY4b7Be+fs3uX1zXTVXkX/BbqXv2ggVL5A/IH5B/Nb/nP/qr79xgrbYdOrvR+3p9T4O4YmXQwQFfet0rVp/+tIU/JBQf6Ry/XP3dvXaotw+Qf+0HpZl+0yEY3v2go6W0aGmFl+9G3Of1N98KGa+RrPwV9N5/sOUJ+QPyB+RPQP4E5A/IH5A/AfkTkD8gf0D+BORPQP6A/AH5E5A/AfkD8gfkT0D+BOQPyB8AAKoX5I/8AQAA+QPyBwAA5A/IHwAAkD8gfwAAQP6A/AEAAPkD8gcAAOQPyB8AAJA/IH8AAED+gPwBapU2bdpE/BxpuTLHrGs8fvyYNI+R5lVJ57qc7sgf+QNAgCtXrjQq+V+4cKHRFwCC6RNM/6qmc1WOVRs8f/4c+SN/gPgcPXrUhg8fbp07d3Z/tRzM+Pbt22cfffSRpaen2xdffBGS+cXat0uXLrZy5Urr1KmTvffeey5u9uzZbjkjI8PftrS01EaPHu3WaZ/BgwdbUVFRxGt98eKFbdu2zfr27WutW7e2SZMmuXXe+bZs2eKus3v37rZ+/XqXEXrf4969e26bJk2auL+//vpr3O8Y6XzRjlOV+1gTNb9ECgC1kb6x0iyZ+xLrOXn27JmtWbPGpXuHDh1s+/btEWv+sa6loKDABg4caF27dnXfVceO9ryI9u3b2/Xr1/1z6Llo165d1IJhcF2i964y6DqU/teuXSNzQ/4AkTl37pzLcM6cOeOWjx8/bh07drTz58+75ebNm9vEiRP9DHL58uU2duzYhPZt1aqVTZ482Z4+fWqnTp2yV1991RYsWODijh07ZllZWe7z+PHjLT8/37+mwsJCGzRoUMTr3bFjhw0YMMDu379vDx48cJn0nj17XFxqaqr985//tN9//91lgH/7299s8+bNFTLe8Iw51neMdb7gcapyH2tK/okUAGojfWPdw2TuS6znZNOmTfb555+7c5SVldmIESOsRYsWFdI82rVI7L169fKFuWHDBhs1alTMlqL58+dbbm6uv14ynz59ekLyT/TeJYuOd+nSJZf2+h8A5A8QNUPdvXt3yLpdu3bZl19+6T7/5S9/cTL1kEi8TCzevsrQSkpK/LhXXnnF7t696y+r5iUOHDgQcoyTJ09aSkpKxOtVZn327Fl/WbVETxZNmzb1RSVOnDhhQ4cOjSv/WN8x1vmCx6nKfQynvLy8ysGTf7wCQG2kb6x7mMx9ifWcDBkyxEnUQwUVPQ/haR7tWsaMGWMHDx4MOb5aAmLJX/dZrRUeffr08VsC4sk/0XuXzLNRXFzsp3ld75oA5A8vGTVTPnnyJGSdMuC0tLS4mVi8fcMzsGiZ6M2bN23kyJGWmZnpanI5OTmuFh8J7aMm02Do3bu3i3vttdf8GqTQ57Zt28aVf6zvGOt8wf2qch+j1dqrM6g2GO1+1nT6JnoP492XWM+J0jmY9uruadasWcLXou+qroNE7lFwWddy8eJFu3PnjvXs2TPmdwg+04neu8o8G7pPXncXIH+AqDX/vXv3VqjdKVOLlzknu2+05ezsbNu/f7+/XhmpmoMjMWzYMLt69WqI4A8dOuTX/FXbD9YME6n5x/qOsc4XXvOv7H18mTX/2kjfRO9hvPsS6zlROp8+fTpuzT/atYTX/CXPKVOmxP2e6laaOnWq665Q8Hj33XdDChPRridZ+cdKczXzq9kfkD9AXNSvq9qP11yuDPTDDz/0m3tjZc7J7httWTUviVqo6VMZdLRmfw3WUu1P/bVCg6TU9yrUx6u427dvuz5d1Q4j9fmr1hWsJcb6jrHOFzxOVe5jTZBon39tpG+se5jMfYn1nGigp9fnr0KBzhesace7lvA+/yVLltg333wT93lRy4gGCPbr1y+kj13jBTRuQGgMgq71zTffrLL8AfkDVBsaWazMSYO5unXr5gZPJSKHZPeNtqxakfpLNbhMTco6hvpmNSAqHNWmNIpfItD5xo0b59d2dLytW7e6Udga9b127dqQ0f4eEyZMsB49evgjqmN9x1jnCz9OVe5jTcg/0dH+NZ2+8dIs0fsS6znROVatWuWOr3gVUFRwSeZa1KqggXZ6s0HjALw++HjPi0SvtwSC6N7rbQR1J+hZ1HiFSNeD/AH5A1QRMsxQ+fBDPzwbgPwByOAbEYj//6PWn2CtGwD5AyB/aMCo6V7N7suWLeNmAPIHAAAA5A8AAADIHwAAAJA/AAAAIH8AAABA/gAAAID8oSEwa9asmMuxto+3bXWeFwAA+QO8JPnrN9ZrQv7B4wIAIH+AKvDHH3+4CVL0gygLFy60devWuUlJHj165JYnTpzo/mp62OCyN4e5JH358mVbsGCBmwwmvOaviWI0iYomTdHc695kKZEKBloXft7gecS8efNCJlPR9nPnznWfda68vDybOXOm7dmzJ2bBQlOy6jvr2vLz8/3CRbT74aF1x44dc99XE8To+vQb7lrWPt71JnM9AADIH2qV7du3Oyl7aOpTTY6TaM1/+vTptnHjRl/IwXjNva4Z9h4+fOgkreOePXs2pvzjnVdTsRYUFPjrJeKff/7ZTWqjSV70E7eadU3XVFRUFPE7T5s2zU1T63HkyBE3OVAi90PfV1Pe6udjNYe6JpgpLCx0ccXFxbZ69Wr3OZnrAQBA/lCrqNYeRELTXOWJyn/SpEl248aNiPHhcfqsWnZV5K9pWb2pYYVq1ip4SK63bt3y16sm7wk9HM3ZHvwdfM365h0/3v2Q7H///Xd/+dtvv3WFGw/V8kUy1wMAgPyhVtFc6JomdeXKla6G+9NPP9mMGTMSln9ubm7UeNWww5kzZ05U+Sd6Xl1reXm5k+7SpUv9eDXJB8Py5csjfudYBY9498OTe7zrTOZ6AACQP9QqqomrP99DQg1KO578Yy2H1/xViw7W/L3+f69VQNsnclyNLdi3b59rrlfwatrhgwLVZJ+s/KvrfiRzPQAAyB9qFdVGJWVPdJJWsJk7vKabaM3Xq8nreDqumtlVk9YgOKFBdV7fuprytd3333+f0HnU375o0SJbsWKFG0sgdFzV2NW/Lg4ePOjGByQr/3j3I1H5J3M9AADIH2oV1bjVb+6NXletWsLToDaxc+dON1Jfg9kiLceSoZq6NcBPo/G1z8mTJ/3avprtNZLei1Nfu7b3iHceFR68wXVCx9XxJe/Fixfbtm3bXCEhWfnHux+Jyj+Z6wEAiMb/BcRRmn4M+gkIAAAAAElFTkSuQmCC"/>
          <p:cNvSpPr>
            <a:spLocks noChangeAspect="1" noChangeArrowheads="1"/>
          </p:cNvSpPr>
          <p:nvPr userDrawn="1"/>
        </p:nvSpPr>
        <p:spPr bwMode="auto">
          <a:xfrm>
            <a:off x="155575" y="-1233488"/>
            <a:ext cx="4867275" cy="2571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 dirty="0"/>
          </a:p>
        </p:txBody>
      </p:sp>
      <p:sp>
        <p:nvSpPr>
          <p:cNvPr id="9" name="Pentagon 8"/>
          <p:cNvSpPr/>
          <p:nvPr userDrawn="1"/>
        </p:nvSpPr>
        <p:spPr>
          <a:xfrm>
            <a:off x="88638" y="86887"/>
            <a:ext cx="3702312" cy="545841"/>
          </a:xfrm>
          <a:prstGeom prst="homePlate">
            <a:avLst/>
          </a:prstGeom>
          <a:solidFill>
            <a:srgbClr val="01244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3200" dirty="0"/>
              <a:t>Skill Development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half" idx="1"/>
          </p:nvPr>
        </p:nvSpPr>
        <p:spPr>
          <a:xfrm>
            <a:off x="572414" y="1012384"/>
            <a:ext cx="11059862" cy="47352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285410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bg>
      <p:bgPr>
        <a:solidFill>
          <a:schemeClr val="accent4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8"/>
          <p:cNvGrpSpPr/>
          <p:nvPr/>
        </p:nvGrpSpPr>
        <p:grpSpPr>
          <a:xfrm>
            <a:off x="8131172" y="8"/>
            <a:ext cx="4060833" cy="2707427"/>
            <a:chOff x="6098378" y="5"/>
            <a:chExt cx="3045625" cy="2030570"/>
          </a:xfrm>
        </p:grpSpPr>
        <p:sp>
          <p:nvSpPr>
            <p:cNvPr id="52" name="Google Shape;52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50"/>
            </a:p>
          </p:txBody>
        </p:sp>
        <p:sp>
          <p:nvSpPr>
            <p:cNvPr id="53" name="Google Shape;53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50"/>
            </a:p>
          </p:txBody>
        </p:sp>
        <p:sp>
          <p:nvSpPr>
            <p:cNvPr id="54" name="Google Shape;54;p8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50"/>
            </a:p>
          </p:txBody>
        </p:sp>
        <p:sp>
          <p:nvSpPr>
            <p:cNvPr id="55" name="Google Shape;55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50"/>
            </a:p>
          </p:txBody>
        </p:sp>
        <p:sp>
          <p:nvSpPr>
            <p:cNvPr id="56" name="Google Shape;56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50"/>
            </a:p>
          </p:txBody>
        </p:sp>
      </p:grpSp>
      <p:sp>
        <p:nvSpPr>
          <p:cNvPr id="57" name="Google Shape;57;p8"/>
          <p:cNvSpPr txBox="1">
            <a:spLocks noGrp="1"/>
          </p:cNvSpPr>
          <p:nvPr>
            <p:ph type="title"/>
          </p:nvPr>
        </p:nvSpPr>
        <p:spPr>
          <a:xfrm>
            <a:off x="653667" y="701800"/>
            <a:ext cx="7491600" cy="54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5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5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5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5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5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5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5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5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5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8"/>
          <p:cNvSpPr txBox="1">
            <a:spLocks noGrp="1"/>
          </p:cNvSpPr>
          <p:nvPr>
            <p:ph type="sldNum" idx="12"/>
          </p:nvPr>
        </p:nvSpPr>
        <p:spPr>
          <a:xfrm>
            <a:off x="11280575" y="6201587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1152573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FF137-0809-4DAA-8E3C-28073C2EEE2A}" type="datetimeFigureOut">
              <a:rPr lang="en-AU" smtClean="0"/>
              <a:t>17/07/2023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C39D7-84E0-46E1-9BB0-376D921FF78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549094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FF137-0809-4DAA-8E3C-28073C2EEE2A}" type="datetimeFigureOut">
              <a:rPr lang="en-AU" smtClean="0"/>
              <a:t>17/07/2023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C39D7-84E0-46E1-9BB0-376D921FF78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89295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FF137-0809-4DAA-8E3C-28073C2EEE2A}" type="datetimeFigureOut">
              <a:rPr lang="en-AU" smtClean="0"/>
              <a:t>17/07/2023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C39D7-84E0-46E1-9BB0-376D921FF78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647048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FF137-0809-4DAA-8E3C-28073C2EEE2A}" type="datetimeFigureOut">
              <a:rPr lang="en-AU" smtClean="0"/>
              <a:t>17/07/2023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C39D7-84E0-46E1-9BB0-376D921FF78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057158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FF137-0809-4DAA-8E3C-28073C2EEE2A}" type="datetimeFigureOut">
              <a:rPr lang="en-AU" smtClean="0"/>
              <a:t>17/07/2023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C39D7-84E0-46E1-9BB0-376D921FF78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65976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FF137-0809-4DAA-8E3C-28073C2EEE2A}" type="datetimeFigureOut">
              <a:rPr lang="en-AU" smtClean="0"/>
              <a:t>17/07/2023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C39D7-84E0-46E1-9BB0-376D921FF78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579321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FF137-0809-4DAA-8E3C-28073C2EEE2A}" type="datetimeFigureOut">
              <a:rPr lang="en-AU" smtClean="0"/>
              <a:t>17/07/2023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C39D7-84E0-46E1-9BB0-376D921FF78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141652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FF137-0809-4DAA-8E3C-28073C2EEE2A}" type="datetimeFigureOut">
              <a:rPr lang="en-AU" smtClean="0"/>
              <a:t>17/07/2023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C39D7-84E0-46E1-9BB0-376D921FF78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523276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6FF137-0809-4DAA-8E3C-28073C2EEE2A}" type="datetimeFigureOut">
              <a:rPr lang="en-AU" smtClean="0"/>
              <a:t>17/07/2023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9C39D7-84E0-46E1-9BB0-376D921FF78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575245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2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5.png"/><Relationship Id="rId7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046BE2BE-401B-43B6-9F59-E6AE635E14BD}"/>
              </a:ext>
            </a:extLst>
          </p:cNvPr>
          <p:cNvSpPr txBox="1"/>
          <p:nvPr/>
        </p:nvSpPr>
        <p:spPr>
          <a:xfrm>
            <a:off x="135904" y="956760"/>
            <a:ext cx="116723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200" b="1" dirty="0"/>
              <a:t>I will </a:t>
            </a:r>
            <a:r>
              <a:rPr lang="en-GB" sz="3200" b="1" dirty="0"/>
              <a:t>be able to calculate probabilities of normal distributions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E7845BC-DC72-44E1-BABF-6AFB4DC3022D}"/>
              </a:ext>
            </a:extLst>
          </p:cNvPr>
          <p:cNvSpPr txBox="1"/>
          <p:nvPr/>
        </p:nvSpPr>
        <p:spPr>
          <a:xfrm>
            <a:off x="135904" y="3714928"/>
            <a:ext cx="1190657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latin typeface="Arial" panose="020B0604020202020204" pitchFamily="34" charset="0"/>
                <a:cs typeface="Arial" panose="020B0604020202020204" pitchFamily="34" charset="0"/>
              </a:rPr>
              <a:t>At the end of the lesson, I will be able to:</a:t>
            </a:r>
          </a:p>
          <a:p>
            <a:endParaRPr lang="en-US" dirty="0"/>
          </a:p>
          <a:p>
            <a:pPr marL="0" indent="0" algn="just">
              <a:buNone/>
            </a:pPr>
            <a:r>
              <a:rPr lang="en-US" sz="1800" dirty="0"/>
              <a:t>4.2.5 identify contexts, such as naturally occurring variation, that are suitable for modelling by normal random variables </a:t>
            </a:r>
          </a:p>
          <a:p>
            <a:pPr marL="0" indent="0" algn="just">
              <a:buNone/>
            </a:pPr>
            <a:endParaRPr lang="en-US" sz="1800" dirty="0"/>
          </a:p>
          <a:p>
            <a:pPr marL="0" indent="0" algn="just">
              <a:buNone/>
            </a:pPr>
            <a:r>
              <a:rPr lang="en-US" sz="1800" dirty="0"/>
              <a:t>4.2.6 identify features of the graph of the probability density function of the normal distribution with mean μ and standard deviation σ and the use of the standard normal distribution </a:t>
            </a:r>
          </a:p>
          <a:p>
            <a:pPr marL="0" indent="0" algn="just">
              <a:buNone/>
            </a:pPr>
            <a:endParaRPr lang="en-US" sz="1800" dirty="0"/>
          </a:p>
          <a:p>
            <a:pPr marL="0" indent="0" algn="just">
              <a:buNone/>
            </a:pPr>
            <a:r>
              <a:rPr lang="en-US" sz="1800" dirty="0"/>
              <a:t>4.2.7 calculate probabilities and quantiles associated with a given normal distribution using technology, and use these to solve practical problems</a:t>
            </a:r>
            <a:endParaRPr lang="en-AU" sz="18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EBEE264-396E-4E54-8000-6F24F770F99A}"/>
              </a:ext>
            </a:extLst>
          </p:cNvPr>
          <p:cNvSpPr txBox="1"/>
          <p:nvPr/>
        </p:nvSpPr>
        <p:spPr>
          <a:xfrm>
            <a:off x="0" y="-6605"/>
            <a:ext cx="3424403" cy="584775"/>
          </a:xfrm>
          <a:prstGeom prst="homePlat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Learning Objective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ADA7AF8-1FC9-4807-B4FF-6DF092ABA010}"/>
              </a:ext>
            </a:extLst>
          </p:cNvPr>
          <p:cNvSpPr txBox="1"/>
          <p:nvPr/>
        </p:nvSpPr>
        <p:spPr>
          <a:xfrm>
            <a:off x="46008" y="2905010"/>
            <a:ext cx="2916437" cy="584775"/>
          </a:xfrm>
          <a:prstGeom prst="homePlat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Success Criteria</a:t>
            </a:r>
          </a:p>
        </p:txBody>
      </p:sp>
    </p:spTree>
    <p:extLst>
      <p:ext uri="{BB962C8B-B14F-4D97-AF65-F5344CB8AC3E}">
        <p14:creationId xmlns:p14="http://schemas.microsoft.com/office/powerpoint/2010/main" val="22263494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D559105-3C03-4443-BC52-822E20B84FE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5249" y="722280"/>
                <a:ext cx="8292971" cy="5937250"/>
              </a:xfrm>
            </p:spPr>
            <p:txBody>
              <a:bodyPr>
                <a:normAutofit/>
              </a:bodyPr>
              <a:lstStyle/>
              <a:p>
                <a:pPr marL="0" indent="0" algn="just">
                  <a:buNone/>
                </a:pPr>
                <a:r>
                  <a:rPr lang="en-AU" sz="20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The annual rainfall, </a:t>
                </a:r>
                <a:r>
                  <a:rPr lang="en-AU" sz="2000" dirty="0" err="1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Xmm</a:t>
                </a:r>
                <a:r>
                  <a:rPr lang="en-AU" sz="20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, in the town of </a:t>
                </a:r>
                <a:r>
                  <a:rPr lang="en-AU" sz="2000" dirty="0" err="1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Aquaville</a:t>
                </a:r>
                <a:r>
                  <a:rPr lang="en-AU" sz="20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is normally distributed and has a mean value of 2000mm and a standard deviation of 200mm. Determine the probability that the annual rainfall is below 2050mm.</a:t>
                </a:r>
              </a:p>
              <a:p>
                <a:pPr marL="0" indent="0" algn="just">
                  <a:buNone/>
                </a:pPr>
                <a:endParaRPr lang="en-AU" sz="2000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GB" sz="20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GB" sz="20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GB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2000, </m:t>
                          </m:r>
                          <m:sSup>
                            <m:sSupPr>
                              <m:ctrlPr>
                                <a:rPr lang="en-GB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200</m:t>
                              </m:r>
                            </m:e>
                            <m:sup>
                              <m:r>
                                <a:rPr lang="en-GB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GB" sz="2000" dirty="0">
                  <a:solidFill>
                    <a:srgbClr val="002060"/>
                  </a:solidFill>
                </a:endParaRPr>
              </a:p>
              <a:p>
                <a:pPr marL="0" indent="0" algn="just">
                  <a:buNone/>
                </a:pPr>
                <a:endParaRPr lang="en-GB" sz="2000" dirty="0">
                  <a:solidFill>
                    <a:srgbClr val="002060"/>
                  </a:solidFill>
                </a:endParaRPr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GB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GB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&lt;2050</m:t>
                          </m:r>
                        </m:e>
                      </m:d>
                    </m:oMath>
                  </m:oMathPara>
                </a14:m>
                <a:endParaRPr lang="en-GB" sz="2000" b="0" i="1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=0.5987</m:t>
                      </m:r>
                    </m:oMath>
                  </m:oMathPara>
                </a14:m>
                <a:endParaRPr lang="en-GB" sz="2000" dirty="0">
                  <a:solidFill>
                    <a:srgbClr val="002060"/>
                  </a:solidFill>
                </a:endParaRPr>
              </a:p>
              <a:p>
                <a:pPr marL="0" indent="0" algn="just">
                  <a:buNone/>
                </a:pPr>
                <a:endParaRPr lang="en-AU" sz="2000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indent="0" algn="just">
                  <a:buNone/>
                </a:pPr>
                <a:r>
                  <a:rPr lang="en-AU" sz="2000" dirty="0">
                    <a:solidFill>
                      <a:srgbClr val="002060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If it is BELOW a boundary, you need to use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−</m:t>
                    </m:r>
                    <m:r>
                      <a:rPr lang="en-US" sz="2000" b="0" i="1" smtClean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∞</m:t>
                    </m:r>
                  </m:oMath>
                </a14:m>
                <a:r>
                  <a:rPr lang="en-AU" sz="2000" dirty="0">
                    <a:solidFill>
                      <a:srgbClr val="002060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for the lower boundary.</a:t>
                </a:r>
              </a:p>
              <a:p>
                <a:pPr marL="0" indent="0" algn="just">
                  <a:buNone/>
                </a:pPr>
                <a:r>
                  <a:rPr lang="en-AU" sz="2000" dirty="0">
                    <a:solidFill>
                      <a:srgbClr val="002060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If it is ABOVE a boundary, you need to use </a:t>
                </a:r>
                <a14:m>
                  <m:oMath xmlns:m="http://schemas.openxmlformats.org/officeDocument/2006/math">
                    <m:r>
                      <a:rPr lang="en-AU" sz="2000" b="0" i="1" smtClean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∞</m:t>
                    </m:r>
                  </m:oMath>
                </a14:m>
                <a:r>
                  <a:rPr lang="en-AU" sz="2000" dirty="0">
                    <a:solidFill>
                      <a:srgbClr val="002060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for the upper boundary.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D559105-3C03-4443-BC52-822E20B84FE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5249" y="722280"/>
                <a:ext cx="8292971" cy="5937250"/>
              </a:xfrm>
              <a:blipFill>
                <a:blip r:embed="rId4"/>
                <a:stretch>
                  <a:fillRect l="-809" t="-1027" r="-735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61E982FD-951F-C78A-01A8-8C2C04EF414F}"/>
              </a:ext>
            </a:extLst>
          </p:cNvPr>
          <p:cNvSpPr txBox="1"/>
          <p:nvPr/>
        </p:nvSpPr>
        <p:spPr>
          <a:xfrm>
            <a:off x="0" y="0"/>
            <a:ext cx="3003421" cy="584775"/>
          </a:xfrm>
          <a:prstGeom prst="homePlate">
            <a:avLst/>
          </a:prstGeom>
          <a:solidFill>
            <a:srgbClr val="002060"/>
          </a:solidFill>
          <a:ln>
            <a:solidFill>
              <a:srgbClr val="002060"/>
            </a:solidFill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Guided Practice</a:t>
            </a:r>
            <a:endParaRPr kumimoji="0" lang="en-AU" sz="32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7355713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7600" y="812618"/>
            <a:ext cx="9144000" cy="879382"/>
          </a:xfrm>
        </p:spPr>
        <p:txBody>
          <a:bodyPr>
            <a:normAutofit/>
          </a:bodyPr>
          <a:lstStyle/>
          <a:p>
            <a:pPr algn="l"/>
            <a:r>
              <a:rPr lang="en-AU" sz="4000" dirty="0"/>
              <a:t>Complete Cambridge </a:t>
            </a:r>
            <a:r>
              <a:rPr lang="en-AU" sz="4000"/>
              <a:t>Ex 11C &amp; 11D</a:t>
            </a:r>
            <a:endParaRPr lang="en-AU" sz="4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B07689-760D-4D71-9448-AFF1CCEB30E0}"/>
              </a:ext>
            </a:extLst>
          </p:cNvPr>
          <p:cNvSpPr txBox="1"/>
          <p:nvPr/>
        </p:nvSpPr>
        <p:spPr>
          <a:xfrm>
            <a:off x="0" y="-28398"/>
            <a:ext cx="3895468" cy="584775"/>
          </a:xfrm>
          <a:prstGeom prst="homePlate">
            <a:avLst/>
          </a:prstGeom>
          <a:solidFill>
            <a:srgbClr val="00206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Independent Practice</a:t>
            </a:r>
          </a:p>
        </p:txBody>
      </p:sp>
    </p:spTree>
    <p:extLst>
      <p:ext uri="{BB962C8B-B14F-4D97-AF65-F5344CB8AC3E}">
        <p14:creationId xmlns:p14="http://schemas.microsoft.com/office/powerpoint/2010/main" val="30004801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4869E1-8DC1-40AD-9E5E-CE34E07069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9075" y="762000"/>
            <a:ext cx="11782425" cy="5962650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2400" dirty="0"/>
              <a:t>For a set of data values that are normally distributed, approximately 68% of the values will lie within one standard deviation of the mean, approximately 95% of the values will lie within two standard deviations of the mean and approximately 99.7% of the values will lie within three standard deviations of the mean. </a:t>
            </a:r>
          </a:p>
          <a:p>
            <a:pPr marL="0" indent="0" algn="just">
              <a:buNone/>
            </a:pPr>
            <a:endParaRPr lang="en-US" sz="500" dirty="0"/>
          </a:p>
          <a:p>
            <a:pPr marL="0" indent="0" algn="just">
              <a:buNone/>
            </a:pPr>
            <a:r>
              <a:rPr lang="en-US" sz="2400" dirty="0"/>
              <a:t>If the heights of a large group of women are normally distributed with a mean µ = 163 cm and standard deviation σ = 7 cm, use the above information to answer the following questions: </a:t>
            </a:r>
          </a:p>
          <a:p>
            <a:pPr marL="0" indent="0" algn="just">
              <a:buNone/>
            </a:pPr>
            <a:endParaRPr lang="en-US" sz="500" dirty="0"/>
          </a:p>
          <a:p>
            <a:pPr marL="457200" indent="-457200" algn="just">
              <a:buAutoNum type="alphaLcParenR"/>
            </a:pPr>
            <a:r>
              <a:rPr lang="en-US" sz="2400" dirty="0"/>
              <a:t>A statistician says that almost all of the women have heights in the range 142 cm to 184 cm. Comment on her statement. (2 MARKS)</a:t>
            </a:r>
          </a:p>
          <a:p>
            <a:pPr marL="457200" indent="-457200" algn="just">
              <a:buAutoNum type="alphaLcParenR"/>
            </a:pPr>
            <a:r>
              <a:rPr lang="en-US" sz="2400" dirty="0"/>
              <a:t>Approximately what percentage of women in the group has a height greater than 170cm? (2 MARKS)</a:t>
            </a:r>
          </a:p>
          <a:p>
            <a:pPr marL="457200" indent="-457200" algn="just">
              <a:buAutoNum type="alphaLcParenR"/>
            </a:pPr>
            <a:r>
              <a:rPr lang="en-AU" sz="2400" dirty="0"/>
              <a:t>Approximately 2.5% of the women are shorter than what height? (2 MARKS)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D1ED27-C2F2-44C5-B221-E807DD042381}"/>
              </a:ext>
            </a:extLst>
          </p:cNvPr>
          <p:cNvSpPr txBox="1"/>
          <p:nvPr/>
        </p:nvSpPr>
        <p:spPr>
          <a:xfrm>
            <a:off x="0" y="-6605"/>
            <a:ext cx="5706482" cy="584775"/>
          </a:xfrm>
          <a:prstGeom prst="homePlat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b="1" dirty="0">
                <a:solidFill>
                  <a:schemeClr val="bg1"/>
                </a:solidFill>
              </a:rPr>
              <a:t>REVIEW: 2018 WACE (Calc-Free)</a:t>
            </a:r>
          </a:p>
        </p:txBody>
      </p:sp>
    </p:spTree>
    <p:extLst>
      <p:ext uri="{BB962C8B-B14F-4D97-AF65-F5344CB8AC3E}">
        <p14:creationId xmlns:p14="http://schemas.microsoft.com/office/powerpoint/2010/main" val="18123561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4869E1-8DC1-40AD-9E5E-CE34E07069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9075" y="762000"/>
            <a:ext cx="11782425" cy="5962650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2400" dirty="0"/>
              <a:t>For a set of data values that are normally distributed, approximately 68% of the values will lie within one standard deviation of the mean, approximately 95% of the values will lie within two standard deviations of the mean and approximately 99.7% of the values will lie within three standard deviations of the mean. </a:t>
            </a:r>
          </a:p>
          <a:p>
            <a:pPr marL="0" indent="0" algn="just">
              <a:buNone/>
            </a:pPr>
            <a:endParaRPr lang="en-US" sz="500" dirty="0"/>
          </a:p>
          <a:p>
            <a:pPr marL="0" indent="0" algn="just">
              <a:buNone/>
            </a:pPr>
            <a:r>
              <a:rPr lang="en-US" sz="2400" dirty="0"/>
              <a:t>If the heights of a large group of women are normally distributed with a mean µ = 163 cm and standard deviation σ = 7 cm, use the above information to answer the following questions: </a:t>
            </a:r>
          </a:p>
          <a:p>
            <a:pPr marL="0" indent="0" algn="just">
              <a:buNone/>
            </a:pPr>
            <a:endParaRPr lang="en-US" sz="500" dirty="0"/>
          </a:p>
          <a:p>
            <a:pPr marL="457200" indent="-457200" algn="just">
              <a:buAutoNum type="alphaLcParenR"/>
            </a:pPr>
            <a:r>
              <a:rPr lang="en-US" sz="2400" dirty="0"/>
              <a:t>A statistician says that almost all of the women have heights in the range 142 cm to 184 cm. Comment on her statement. (2 MARKS)</a:t>
            </a:r>
          </a:p>
          <a:p>
            <a:pPr marL="0" indent="0" algn="just">
              <a:buNone/>
            </a:pPr>
            <a:endParaRPr lang="en-US" sz="2400" dirty="0">
              <a:solidFill>
                <a:schemeClr val="accent6">
                  <a:lumMod val="75000"/>
                </a:schemeClr>
              </a:solidFill>
            </a:endParaRPr>
          </a:p>
          <a:p>
            <a:pPr marL="0" indent="0" algn="just">
              <a:buNone/>
            </a:pPr>
            <a:r>
              <a:rPr lang="en-US" sz="2400" dirty="0">
                <a:solidFill>
                  <a:srgbClr val="002060"/>
                </a:solidFill>
              </a:rPr>
              <a:t>The range of 142 cm to 184 cm is 3 standard deviations from the mean of 163 cm. </a:t>
            </a:r>
          </a:p>
          <a:p>
            <a:pPr marL="0" indent="0" algn="just">
              <a:buNone/>
            </a:pPr>
            <a:r>
              <a:rPr lang="en-US" sz="2400" dirty="0">
                <a:solidFill>
                  <a:srgbClr val="002060"/>
                </a:solidFill>
              </a:rPr>
              <a:t>This means that 99.7% of women have heights within this range, which also means that the statistician’s comment is appropriate.</a:t>
            </a:r>
          </a:p>
          <a:p>
            <a:pPr marL="0" indent="0" algn="just">
              <a:buNone/>
            </a:pPr>
            <a:endParaRPr lang="en-US" sz="2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ED45284-396E-62EC-5033-91CA523AFEF5}"/>
              </a:ext>
            </a:extLst>
          </p:cNvPr>
          <p:cNvSpPr txBox="1"/>
          <p:nvPr/>
        </p:nvSpPr>
        <p:spPr>
          <a:xfrm>
            <a:off x="0" y="-6605"/>
            <a:ext cx="5706482" cy="584775"/>
          </a:xfrm>
          <a:prstGeom prst="homePlat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b="1" dirty="0">
                <a:solidFill>
                  <a:schemeClr val="bg1"/>
                </a:solidFill>
              </a:rPr>
              <a:t>REVIEW: 2018 WACE (Calc-Free)</a:t>
            </a:r>
          </a:p>
        </p:txBody>
      </p:sp>
    </p:spTree>
    <p:extLst>
      <p:ext uri="{BB962C8B-B14F-4D97-AF65-F5344CB8AC3E}">
        <p14:creationId xmlns:p14="http://schemas.microsoft.com/office/powerpoint/2010/main" val="3711339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4869E1-8DC1-40AD-9E5E-CE34E07069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9075" y="762000"/>
            <a:ext cx="11782425" cy="5962650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2400" dirty="0"/>
              <a:t>For a set of data values that are normally distributed, approximately 68% of the values will lie within one standard deviation of the mean, approximately 95% of the values will lie within two standard deviations of the mean and approximately 99.7% of the values will lie within three standard deviations of the mean. </a:t>
            </a:r>
          </a:p>
          <a:p>
            <a:pPr marL="0" indent="0" algn="just">
              <a:buNone/>
            </a:pPr>
            <a:endParaRPr lang="en-US" sz="500" dirty="0"/>
          </a:p>
          <a:p>
            <a:pPr marL="0" indent="0" algn="just">
              <a:buNone/>
            </a:pPr>
            <a:r>
              <a:rPr lang="en-US" sz="2400" dirty="0"/>
              <a:t>If the heights of a large group of women are normally distributed with a mean µ = 163 cm and standard deviation σ = 7 cm, use the above information to answer the following questions: </a:t>
            </a:r>
          </a:p>
          <a:p>
            <a:pPr marL="0" indent="0" algn="just">
              <a:buNone/>
            </a:pPr>
            <a:endParaRPr lang="en-US" sz="500" dirty="0"/>
          </a:p>
          <a:p>
            <a:pPr marL="457200" indent="-457200" algn="just">
              <a:buFont typeface="+mj-lt"/>
              <a:buAutoNum type="alphaLcParenR" startAt="2"/>
            </a:pPr>
            <a:r>
              <a:rPr lang="en-US" sz="2400" dirty="0"/>
              <a:t>Approximately what percentage of women in the group has a height greater than 170cm? (2 MARKS)</a:t>
            </a:r>
          </a:p>
          <a:p>
            <a:pPr marL="0" indent="0" algn="just">
              <a:buNone/>
            </a:pPr>
            <a:endParaRPr lang="en-US" sz="2400" dirty="0">
              <a:solidFill>
                <a:srgbClr val="7030A0"/>
              </a:solidFill>
            </a:endParaRPr>
          </a:p>
          <a:p>
            <a:pPr marL="0" indent="0" algn="just">
              <a:buNone/>
            </a:pPr>
            <a:r>
              <a:rPr lang="en-US" sz="2400" dirty="0">
                <a:solidFill>
                  <a:srgbClr val="002060"/>
                </a:solidFill>
              </a:rPr>
              <a:t>170 – 163 = 7 cm (1 standard deviation above the mean)</a:t>
            </a:r>
          </a:p>
          <a:p>
            <a:pPr marL="0" indent="0" algn="just">
              <a:buNone/>
            </a:pPr>
            <a:r>
              <a:rPr lang="en-US" sz="2400" dirty="0">
                <a:solidFill>
                  <a:srgbClr val="002060"/>
                </a:solidFill>
              </a:rPr>
              <a:t>By symmetry: 100 – (50 + 34) = 16%</a:t>
            </a:r>
          </a:p>
          <a:p>
            <a:pPr marL="0" indent="0" algn="just">
              <a:buNone/>
            </a:pPr>
            <a:r>
              <a:rPr lang="en-US" sz="2400" dirty="0">
                <a:solidFill>
                  <a:srgbClr val="002060"/>
                </a:solidFill>
              </a:rPr>
              <a:t>16% of women will have a height greater than 170 cm.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9917557-C04E-AA31-605A-1011547291D2}"/>
              </a:ext>
            </a:extLst>
          </p:cNvPr>
          <p:cNvSpPr txBox="1"/>
          <p:nvPr/>
        </p:nvSpPr>
        <p:spPr>
          <a:xfrm>
            <a:off x="0" y="-6605"/>
            <a:ext cx="5706482" cy="584775"/>
          </a:xfrm>
          <a:prstGeom prst="homePlat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b="1" dirty="0">
                <a:solidFill>
                  <a:schemeClr val="bg1"/>
                </a:solidFill>
              </a:rPr>
              <a:t>REVIEW: 2018 WACE (Calc-Free)</a:t>
            </a:r>
          </a:p>
        </p:txBody>
      </p:sp>
    </p:spTree>
    <p:extLst>
      <p:ext uri="{BB962C8B-B14F-4D97-AF65-F5344CB8AC3E}">
        <p14:creationId xmlns:p14="http://schemas.microsoft.com/office/powerpoint/2010/main" val="527997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34869E1-8DC1-40AD-9E5E-CE34E070695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19075" y="762000"/>
                <a:ext cx="11782425" cy="5962650"/>
              </a:xfrm>
            </p:spPr>
            <p:txBody>
              <a:bodyPr>
                <a:normAutofit/>
              </a:bodyPr>
              <a:lstStyle/>
              <a:p>
                <a:pPr marL="0" indent="0" algn="just">
                  <a:buNone/>
                </a:pPr>
                <a:r>
                  <a:rPr lang="en-US" sz="2400" dirty="0"/>
                  <a:t>For a set of data values that are normally distributed, approximately 68% of the values will lie within one standard deviation of the mean, approximately 95% of the values will lie within two standard deviations of the mean and approximately 99.7% of the values will lie within three standard deviations of the mean. </a:t>
                </a:r>
              </a:p>
              <a:p>
                <a:pPr marL="0" indent="0" algn="just">
                  <a:buNone/>
                </a:pPr>
                <a:endParaRPr lang="en-US" sz="500" dirty="0"/>
              </a:p>
              <a:p>
                <a:pPr marL="0" indent="0" algn="just">
                  <a:buNone/>
                </a:pPr>
                <a:r>
                  <a:rPr lang="en-US" sz="2400" dirty="0"/>
                  <a:t>If the heights of a large group of women are normally distributed with a mean µ = 163 cm and standard deviation σ = 7 cm, use the above information to answer the following questions: </a:t>
                </a:r>
              </a:p>
              <a:p>
                <a:pPr marL="0" indent="0" algn="just">
                  <a:buNone/>
                </a:pPr>
                <a:endParaRPr lang="en-US" sz="500" dirty="0"/>
              </a:p>
              <a:p>
                <a:pPr marL="457200" indent="-457200" algn="just">
                  <a:buFont typeface="+mj-lt"/>
                  <a:buAutoNum type="alphaLcParenR" startAt="3"/>
                </a:pPr>
                <a:r>
                  <a:rPr lang="en-AU" sz="2400" dirty="0"/>
                  <a:t>Approximately 2.5% of the women are shorter than what height? (2 MARKS)</a:t>
                </a:r>
              </a:p>
              <a:p>
                <a:pPr marL="0" indent="0" algn="just">
                  <a:buNone/>
                </a:pPr>
                <a:endParaRPr lang="en-AU" sz="2400" dirty="0">
                  <a:solidFill>
                    <a:srgbClr val="7030A0"/>
                  </a:solidFill>
                </a:endParaRPr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100−</m:t>
                      </m:r>
                      <m:d>
                        <m:dPr>
                          <m:ctrlPr>
                            <a:rPr lang="en-US" sz="240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×2.5%</m:t>
                          </m:r>
                        </m:e>
                      </m:d>
                      <m:r>
                        <a:rPr lang="en-US" sz="24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=95%</m:t>
                      </m:r>
                    </m:oMath>
                  </m:oMathPara>
                </a14:m>
                <a:endParaRPr lang="en-AU" sz="2400" dirty="0">
                  <a:solidFill>
                    <a:srgbClr val="002060"/>
                  </a:solidFill>
                </a:endParaRPr>
              </a:p>
              <a:p>
                <a:pPr marL="0" indent="0" algn="just">
                  <a:buNone/>
                </a:pPr>
                <a:r>
                  <a:rPr lang="en-AU" sz="2400" dirty="0">
                    <a:solidFill>
                      <a:srgbClr val="002060"/>
                    </a:solidFill>
                  </a:rPr>
                  <a:t>2 standard deviations below the mean is: 163 – 14 = 149cm</a:t>
                </a:r>
              </a:p>
              <a:p>
                <a:pPr marL="0" indent="0" algn="just">
                  <a:buNone/>
                </a:pPr>
                <a:r>
                  <a:rPr lang="en-AU" sz="2400" dirty="0">
                    <a:solidFill>
                      <a:srgbClr val="002060"/>
                    </a:solidFill>
                  </a:rPr>
                  <a:t>2.5% of the women are shorter than 149cm.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34869E1-8DC1-40AD-9E5E-CE34E070695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19075" y="762000"/>
                <a:ext cx="11782425" cy="5962650"/>
              </a:xfrm>
              <a:blipFill>
                <a:blip r:embed="rId2"/>
                <a:stretch>
                  <a:fillRect l="-828" t="-1431" r="-776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9C0DD1E0-5C5C-898A-2893-94962DDA7240}"/>
              </a:ext>
            </a:extLst>
          </p:cNvPr>
          <p:cNvSpPr txBox="1"/>
          <p:nvPr/>
        </p:nvSpPr>
        <p:spPr>
          <a:xfrm>
            <a:off x="0" y="-6605"/>
            <a:ext cx="5706482" cy="584775"/>
          </a:xfrm>
          <a:prstGeom prst="homePlat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b="1" dirty="0">
                <a:solidFill>
                  <a:schemeClr val="bg1"/>
                </a:solidFill>
              </a:rPr>
              <a:t>REVIEW: 2018 WACE (Calc-Free)</a:t>
            </a:r>
          </a:p>
        </p:txBody>
      </p:sp>
    </p:spTree>
    <p:extLst>
      <p:ext uri="{BB962C8B-B14F-4D97-AF65-F5344CB8AC3E}">
        <p14:creationId xmlns:p14="http://schemas.microsoft.com/office/powerpoint/2010/main" val="849625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ABB06D3-2530-4057-8F80-FA252CB1FDFA}"/>
              </a:ext>
            </a:extLst>
          </p:cNvPr>
          <p:cNvSpPr txBox="1"/>
          <p:nvPr/>
        </p:nvSpPr>
        <p:spPr>
          <a:xfrm>
            <a:off x="0" y="2483054"/>
            <a:ext cx="7871183" cy="584775"/>
          </a:xfrm>
          <a:prstGeom prst="homePlat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AU" sz="3200" b="1" dirty="0"/>
              <a:t>Properties of a Normal Distribution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BB790FB-B7E1-F7AB-16F2-AF96FA5668A8}"/>
              </a:ext>
            </a:extLst>
          </p:cNvPr>
          <p:cNvSpPr txBox="1"/>
          <p:nvPr/>
        </p:nvSpPr>
        <p:spPr>
          <a:xfrm>
            <a:off x="0" y="0"/>
            <a:ext cx="7646126" cy="584775"/>
          </a:xfrm>
          <a:prstGeom prst="homePlat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AU" sz="3200" b="1" dirty="0"/>
              <a:t>Recap: The General Normal Distribution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A274B028-1312-90F6-22AC-1B4ACB8C77B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0" y="580030"/>
                <a:ext cx="11811000" cy="253378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just">
                  <a:lnSpc>
                    <a:spcPct val="120000"/>
                  </a:lnSpc>
                  <a:spcBef>
                    <a:spcPts val="0"/>
                  </a:spcBef>
                  <a:buFont typeface="Arial" panose="020B0604020202020204" pitchFamily="34" charset="0"/>
                  <a:buNone/>
                </a:pPr>
                <a:r>
                  <a:rPr lang="en-AU" sz="1800" dirty="0"/>
                  <a:t>A normally distributed random variable </a:t>
                </a:r>
                <a14:m>
                  <m:oMath xmlns:m="http://schemas.openxmlformats.org/officeDocument/2006/math">
                    <m:r>
                      <a:rPr lang="en-AU" sz="1800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AU" sz="1800" dirty="0"/>
                  <a:t> with mean </a:t>
                </a:r>
                <a14:m>
                  <m:oMath xmlns:m="http://schemas.openxmlformats.org/officeDocument/2006/math">
                    <m:r>
                      <a:rPr lang="en-AU" sz="1800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AU" sz="1800" dirty="0"/>
                  <a:t> and standard deviation </a:t>
                </a:r>
                <a14:m>
                  <m:oMath xmlns:m="http://schemas.openxmlformats.org/officeDocument/2006/math">
                    <m:r>
                      <a:rPr lang="en-AU" sz="1800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AU" sz="18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AU" sz="1800" b="0" i="0" dirty="0">
                    <a:latin typeface="Cambria Math" panose="02040503050406030204" pitchFamily="18" charset="0"/>
                  </a:rPr>
                  <a:t>can be written as:</a:t>
                </a:r>
              </a:p>
              <a:p>
                <a:pPr marL="0" indent="0" algn="just">
                  <a:lnSpc>
                    <a:spcPct val="120000"/>
                  </a:lnSpc>
                  <a:spcBef>
                    <a:spcPts val="0"/>
                  </a:spcBef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18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AU" sz="1800" b="0" i="1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AU" sz="1800" b="0" i="1" smtClean="0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AU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18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AU" sz="1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AU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AU" sz="1800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AU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AU" sz="1800" b="0" dirty="0"/>
              </a:p>
              <a:p>
                <a:pPr marL="0" indent="0" algn="just">
                  <a:lnSpc>
                    <a:spcPct val="120000"/>
                  </a:lnSpc>
                  <a:spcBef>
                    <a:spcPts val="0"/>
                  </a:spcBef>
                  <a:buFont typeface="Arial" panose="020B0604020202020204" pitchFamily="34" charset="0"/>
                  <a:buNone/>
                </a:pPr>
                <a:r>
                  <a:rPr lang="en-AU" sz="1800" dirty="0"/>
                  <a:t>The pdf is given as:</a:t>
                </a:r>
              </a:p>
              <a:p>
                <a:pPr marL="0" indent="0" algn="just">
                  <a:lnSpc>
                    <a:spcPct val="120000"/>
                  </a:lnSpc>
                  <a:spcBef>
                    <a:spcPts val="0"/>
                  </a:spcBef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180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AU" sz="1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180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AU" sz="18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AU" sz="1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sz="180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AU" sz="1800" b="1" i="1" smtClean="0">
                              <a:latin typeface="Cambria Math" panose="02040503050406030204" pitchFamily="18" charset="0"/>
                            </a:rPr>
                            <m:t>𝝈</m:t>
                          </m:r>
                          <m:rad>
                            <m:radPr>
                              <m:degHide m:val="on"/>
                              <m:ctrlPr>
                                <a:rPr lang="en-AU" sz="180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AU" sz="180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AU" sz="180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</m:rad>
                        </m:den>
                      </m:f>
                      <m:sSup>
                        <m:sSupPr>
                          <m:ctrlPr>
                            <a:rPr lang="en-AU" sz="1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sz="180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AU" sz="180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AU" sz="18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AU" sz="180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AU" sz="180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p>
                            <m:sSupPr>
                              <m:ctrlPr>
                                <a:rPr lang="en-AU" sz="18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AU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AU" sz="18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AU" sz="1800" b="1" i="1" smtClean="0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  <m:r>
                                        <a:rPr lang="en-AU" sz="1800" b="1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AU" sz="1800" b="1" i="1" smtClean="0">
                                          <a:latin typeface="Cambria Math" panose="02040503050406030204" pitchFamily="18" charset="0"/>
                                        </a:rPr>
                                        <m:t>𝝁</m:t>
                                      </m:r>
                                    </m:num>
                                    <m:den>
                                      <m:r>
                                        <a:rPr lang="en-AU" sz="1800" b="1" i="1" smtClean="0">
                                          <a:latin typeface="Cambria Math" panose="02040503050406030204" pitchFamily="18" charset="0"/>
                                        </a:rPr>
                                        <m:t>𝝈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AU" sz="180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sup>
                      </m:sSup>
                    </m:oMath>
                  </m:oMathPara>
                </a14:m>
                <a:endParaRPr lang="en-AU" sz="1800" dirty="0"/>
              </a:p>
            </p:txBody>
          </p:sp>
        </mc:Choice>
        <mc:Fallback xmlns="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A274B028-1312-90F6-22AC-1B4ACB8C77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80030"/>
                <a:ext cx="11811000" cy="2533787"/>
              </a:xfrm>
              <a:prstGeom prst="rect">
                <a:avLst/>
              </a:prstGeom>
              <a:blipFill>
                <a:blip r:embed="rId2"/>
                <a:stretch>
                  <a:fillRect l="-413" t="-240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normal distribution curve">
            <a:extLst>
              <a:ext uri="{FF2B5EF4-FFF2-40B4-BE49-F238E27FC236}">
                <a16:creationId xmlns:a16="http://schemas.microsoft.com/office/drawing/2014/main" id="{8C41CA39-A0FB-9914-BD40-D0A886849F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59"/>
          <a:stretch/>
        </p:blipFill>
        <p:spPr bwMode="auto">
          <a:xfrm>
            <a:off x="7520682" y="2677449"/>
            <a:ext cx="5462427" cy="3474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0A6C382-0ED3-5915-13A1-8FB11A041BEA}"/>
                  </a:ext>
                </a:extLst>
              </p:cNvPr>
              <p:cNvSpPr txBox="1"/>
              <p:nvPr/>
            </p:nvSpPr>
            <p:spPr>
              <a:xfrm>
                <a:off x="-52229" y="3421082"/>
                <a:ext cx="6996701" cy="4018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 algn="just">
                  <a:lnSpc>
                    <a:spcPct val="12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r>
                  <a:rPr lang="en-AU" sz="1800" dirty="0"/>
                  <a:t>It has an asymptote of </a:t>
                </a:r>
                <a14:m>
                  <m:oMath xmlns:m="http://schemas.openxmlformats.org/officeDocument/2006/math">
                    <m:r>
                      <a:rPr lang="en-AU" sz="180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AU" sz="180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AU" sz="18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0A6C382-0ED3-5915-13A1-8FB11A041B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2229" y="3421082"/>
                <a:ext cx="6996701" cy="401841"/>
              </a:xfrm>
              <a:prstGeom prst="rect">
                <a:avLst/>
              </a:prstGeom>
              <a:blipFill>
                <a:blip r:embed="rId4"/>
                <a:stretch>
                  <a:fillRect l="-523" b="-24242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D240DBE-CC91-98DE-D62D-FB83ED9C4803}"/>
                  </a:ext>
                </a:extLst>
              </p:cNvPr>
              <p:cNvSpPr txBox="1"/>
              <p:nvPr/>
            </p:nvSpPr>
            <p:spPr>
              <a:xfrm>
                <a:off x="-52231" y="3741767"/>
                <a:ext cx="8189361" cy="7342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 algn="just">
                  <a:lnSpc>
                    <a:spcPct val="12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r>
                  <a:rPr lang="en-AU" sz="1800" dirty="0"/>
                  <a:t>It is symmetric about </a:t>
                </a:r>
                <a14:m>
                  <m:oMath xmlns:m="http://schemas.openxmlformats.org/officeDocument/2006/math">
                    <m:r>
                      <a:rPr lang="en-AU" sz="180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AU" sz="18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AU" sz="1800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AU" sz="1800" dirty="0"/>
                  <a:t>, so the mean, mode and median of the normal distribution coincide. </a:t>
                </a:r>
                <a14:m>
                  <m:oMath xmlns:m="http://schemas.openxmlformats.org/officeDocument/2006/math">
                    <m:r>
                      <a:rPr lang="en-AU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∴</m:t>
                    </m:r>
                  </m:oMath>
                </a14:m>
                <a:r>
                  <a:rPr lang="en-AU" sz="1800" dirty="0"/>
                  <a:t> the centre is determined by the mean of the distribution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D240DBE-CC91-98DE-D62D-FB83ED9C48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2231" y="3741767"/>
                <a:ext cx="8189361" cy="734240"/>
              </a:xfrm>
              <a:prstGeom prst="rect">
                <a:avLst/>
              </a:prstGeom>
              <a:blipFill>
                <a:blip r:embed="rId5"/>
                <a:stretch>
                  <a:fillRect l="-446" r="-595" b="-13333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1ADDF382-4FE4-9BC3-0D78-8E164F603629}"/>
              </a:ext>
            </a:extLst>
          </p:cNvPr>
          <p:cNvSpPr txBox="1"/>
          <p:nvPr/>
        </p:nvSpPr>
        <p:spPr>
          <a:xfrm>
            <a:off x="-52231" y="4394851"/>
            <a:ext cx="8301519" cy="10673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AU" sz="1800" dirty="0"/>
              <a:t>The width is determined by the standard deviation.</a:t>
            </a:r>
            <a:br>
              <a:rPr lang="en-AU" sz="1800" dirty="0"/>
            </a:br>
            <a:r>
              <a:rPr lang="en-AU" sz="1800" dirty="0"/>
              <a:t>The points of inflection of the curve are located one SD on either side of the mean. </a:t>
            </a:r>
            <a:endParaRPr lang="en-AU" dirty="0"/>
          </a:p>
          <a:p>
            <a:pPr algn="just">
              <a:lnSpc>
                <a:spcPct val="120000"/>
              </a:lnSpc>
              <a:spcBef>
                <a:spcPts val="0"/>
              </a:spcBef>
            </a:pPr>
            <a:r>
              <a:rPr lang="en-AU" dirty="0"/>
              <a:t>      The larger the value of the SD, the greater the spread of the curve.</a:t>
            </a:r>
            <a:endParaRPr lang="en-AU" sz="18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4DE0F46-8711-366C-F15E-856A7A42C756}"/>
              </a:ext>
            </a:extLst>
          </p:cNvPr>
          <p:cNvSpPr txBox="1"/>
          <p:nvPr/>
        </p:nvSpPr>
        <p:spPr>
          <a:xfrm>
            <a:off x="-52229" y="3100397"/>
            <a:ext cx="6996701" cy="4018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AU" sz="1800" dirty="0"/>
              <a:t>The graph of a normal distribution is symmetric and bell-shaped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F6717A0-5075-0954-D7C2-69D762394160}"/>
              </a:ext>
            </a:extLst>
          </p:cNvPr>
          <p:cNvSpPr txBox="1"/>
          <p:nvPr/>
        </p:nvSpPr>
        <p:spPr>
          <a:xfrm>
            <a:off x="-52231" y="5381038"/>
            <a:ext cx="6996701" cy="4018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AU" sz="1800" dirty="0"/>
              <a:t>Total area under the </a:t>
            </a:r>
            <a:r>
              <a:rPr lang="en-AU" dirty="0"/>
              <a:t>curve is unity, that is 1.</a:t>
            </a:r>
            <a:endParaRPr lang="en-AU" sz="1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71386CA-E4E9-F6E4-4CD5-5EDDBB626B33}"/>
                  </a:ext>
                </a:extLst>
              </p:cNvPr>
              <p:cNvSpPr txBox="1"/>
              <p:nvPr/>
            </p:nvSpPr>
            <p:spPr>
              <a:xfrm>
                <a:off x="-52231" y="5701725"/>
                <a:ext cx="6996701" cy="11994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 algn="just">
                  <a:lnSpc>
                    <a:spcPct val="12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r>
                  <a:rPr lang="en-AU" sz="1800" dirty="0"/>
                  <a:t>Probability that </a:t>
                </a:r>
                <a14:m>
                  <m:oMath xmlns:m="http://schemas.openxmlformats.org/officeDocument/2006/math">
                    <m:r>
                      <a:rPr lang="en-AU" sz="1800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AU" dirty="0"/>
                  <a:t> between </a:t>
                </a:r>
                <a14:m>
                  <m:oMath xmlns:m="http://schemas.openxmlformats.org/officeDocument/2006/math">
                    <m:r>
                      <a:rPr lang="en-AU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AU" sz="1800" dirty="0"/>
                  <a:t> and </a:t>
                </a:r>
                <a14:m>
                  <m:oMath xmlns:m="http://schemas.openxmlformats.org/officeDocument/2006/math">
                    <m:r>
                      <a:rPr lang="en-AU" sz="1800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AU" sz="1800" dirty="0"/>
                  <a:t> is given by:</a:t>
                </a:r>
              </a:p>
              <a:p>
                <a:pPr algn="just">
                  <a:lnSpc>
                    <a:spcPct val="12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18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AU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18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AU" sz="1800" b="0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AU" sz="1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AU" sz="1800" b="0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AU" sz="18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  <m:r>
                        <a:rPr lang="en-AU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AU" sz="1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AU" sz="18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  <m:sup>
                          <m:r>
                            <a:rPr lang="en-AU" sz="18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  <m:e>
                          <m:f>
                            <m:fPr>
                              <m:ctrlPr>
                                <a:rPr lang="en-AU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AU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AU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AU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</m:rad>
                            </m:den>
                          </m:f>
                          <m:sSup>
                            <m:sSupPr>
                              <m:ctrlPr>
                                <a:rPr lang="en-AU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AU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AU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AU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lang="en-AU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A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AU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AU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AU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AU" i="1">
                                              <a:latin typeface="Cambria Math" panose="02040503050406030204" pitchFamily="18" charset="0"/>
                                            </a:rPr>
                                            <m:t>𝜇</m:t>
                                          </m:r>
                                        </m:num>
                                        <m:den>
                                          <m:r>
                                            <a:rPr lang="en-AU" i="1">
                                              <a:latin typeface="Cambria Math" panose="02040503050406030204" pitchFamily="18" charset="0"/>
                                            </a:rPr>
                                            <m:t>𝜎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en-AU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sup>
                          </m:sSup>
                        </m:e>
                      </m:nary>
                      <m:r>
                        <a:rPr lang="en-AU" sz="1800" b="0" i="1" smtClean="0">
                          <a:latin typeface="Cambria Math" panose="02040503050406030204" pitchFamily="18" charset="0"/>
                        </a:rPr>
                        <m:t>𝑑𝑥</m:t>
                      </m:r>
                    </m:oMath>
                  </m:oMathPara>
                </a14:m>
                <a:endParaRPr lang="en-AU" sz="18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71386CA-E4E9-F6E4-4CD5-5EDDBB626B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2231" y="5701725"/>
                <a:ext cx="6996701" cy="1199431"/>
              </a:xfrm>
              <a:prstGeom prst="rect">
                <a:avLst/>
              </a:prstGeom>
              <a:blipFill>
                <a:blip r:embed="rId6"/>
                <a:stretch>
                  <a:fillRect l="-523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520158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ED78AF1-FC2C-FF02-1812-2410FE0BE1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4469" y="341169"/>
            <a:ext cx="5066317" cy="45917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BB790FB-B7E1-F7AB-16F2-AF96FA5668A8}"/>
              </a:ext>
            </a:extLst>
          </p:cNvPr>
          <p:cNvSpPr txBox="1"/>
          <p:nvPr/>
        </p:nvSpPr>
        <p:spPr>
          <a:xfrm>
            <a:off x="0" y="0"/>
            <a:ext cx="4392706" cy="584775"/>
          </a:xfrm>
          <a:prstGeom prst="homePlat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AU" sz="3200" b="1" dirty="0"/>
              <a:t>Symmetry Properties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0A6C382-0ED3-5915-13A1-8FB11A041BEA}"/>
                  </a:ext>
                </a:extLst>
              </p:cNvPr>
              <p:cNvSpPr txBox="1"/>
              <p:nvPr/>
            </p:nvSpPr>
            <p:spPr>
              <a:xfrm>
                <a:off x="-52233" y="1578387"/>
                <a:ext cx="6996701" cy="4018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 algn="just">
                  <a:lnSpc>
                    <a:spcPct val="12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GB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&gt;</m:t>
                        </m:r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AU" sz="18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AU" sz="18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0A6C382-0ED3-5915-13A1-8FB11A041B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2233" y="1578387"/>
                <a:ext cx="6996701" cy="401841"/>
              </a:xfrm>
              <a:prstGeom prst="rect">
                <a:avLst/>
              </a:prstGeom>
              <a:blipFill>
                <a:blip r:embed="rId3"/>
                <a:stretch>
                  <a:fillRect l="-523" b="-18182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A4DE0F46-8711-366C-F15E-856A7A42C756}"/>
              </a:ext>
            </a:extLst>
          </p:cNvPr>
          <p:cNvSpPr txBox="1"/>
          <p:nvPr/>
        </p:nvSpPr>
        <p:spPr>
          <a:xfrm>
            <a:off x="-52232" y="814569"/>
            <a:ext cx="6996701" cy="7349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AU" sz="1800" dirty="0"/>
              <a:t>The graph of a normal distribution is symmetric and bell-shaped. Therefore, the following properties apply: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8E4366B-D0EB-49E8-E803-F802C997FF36}"/>
                  </a:ext>
                </a:extLst>
              </p:cNvPr>
              <p:cNvSpPr txBox="1"/>
              <p:nvPr/>
            </p:nvSpPr>
            <p:spPr>
              <a:xfrm>
                <a:off x="-52234" y="2075542"/>
                <a:ext cx="6996701" cy="4018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 algn="just">
                  <a:lnSpc>
                    <a:spcPct val="12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GB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&lt;−</m:t>
                        </m:r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AU" sz="18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AU" sz="1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8E4366B-D0EB-49E8-E803-F802C997FF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2234" y="2075542"/>
                <a:ext cx="6996701" cy="401841"/>
              </a:xfrm>
              <a:prstGeom prst="rect">
                <a:avLst/>
              </a:prstGeom>
              <a:blipFill>
                <a:blip r:embed="rId4"/>
                <a:stretch>
                  <a:fillRect l="-523" b="-18182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AC0C3C8-B11E-1F58-BE25-E7FF50562A63}"/>
                  </a:ext>
                </a:extLst>
              </p:cNvPr>
              <p:cNvSpPr txBox="1"/>
              <p:nvPr/>
            </p:nvSpPr>
            <p:spPr>
              <a:xfrm>
                <a:off x="-52235" y="2572697"/>
                <a:ext cx="6996701" cy="4018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 algn="just">
                  <a:lnSpc>
                    <a:spcPct val="12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GB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GB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≤−</m:t>
                    </m:r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AU" sz="1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AC0C3C8-B11E-1F58-BE25-E7FF50562A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2235" y="2572697"/>
                <a:ext cx="6996701" cy="401841"/>
              </a:xfrm>
              <a:prstGeom prst="rect">
                <a:avLst/>
              </a:prstGeom>
              <a:blipFill>
                <a:blip r:embed="rId5"/>
                <a:stretch>
                  <a:fillRect l="-523" b="-18182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2E3FFEF-14A6-4B58-8476-B6CA24FD46CE}"/>
                  </a:ext>
                </a:extLst>
              </p:cNvPr>
              <p:cNvSpPr txBox="1"/>
              <p:nvPr/>
            </p:nvSpPr>
            <p:spPr>
              <a:xfrm>
                <a:off x="-215153" y="2989812"/>
                <a:ext cx="6996701" cy="4247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2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800" b="0" i="1" smtClean="0">
                          <a:latin typeface="Cambria Math" panose="02040503050406030204" pitchFamily="18" charset="0"/>
                        </a:rPr>
                        <m:t>=1−</m:t>
                      </m:r>
                      <m:r>
                        <a:rPr lang="en-GB" sz="18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GB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≥</m:t>
                          </m:r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GB" sz="18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sz="18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GB" sz="1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1800" b="0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GB" sz="1800" b="0" i="1" smtClean="0">
                          <a:latin typeface="Cambria Math" panose="02040503050406030204" pitchFamily="18" charset="0"/>
                        </a:rPr>
                        <m:t>≥</m:t>
                      </m:r>
                      <m:r>
                        <a:rPr lang="en-GB" sz="18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GB" sz="1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AU" sz="1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2E3FFEF-14A6-4B58-8476-B6CA24FD46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15153" y="2989812"/>
                <a:ext cx="6996701" cy="424732"/>
              </a:xfrm>
              <a:prstGeom prst="rect">
                <a:avLst/>
              </a:prstGeom>
              <a:blipFill>
                <a:blip r:embed="rId6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71AA7DA-0AB1-FA60-4434-EF382FBFF361}"/>
                  </a:ext>
                </a:extLst>
              </p:cNvPr>
              <p:cNvSpPr txBox="1"/>
              <p:nvPr/>
            </p:nvSpPr>
            <p:spPr>
              <a:xfrm>
                <a:off x="-215154" y="3395669"/>
                <a:ext cx="5844989" cy="4247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2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800" b="0" i="1" smtClean="0">
                          <a:latin typeface="Cambria Math" panose="02040503050406030204" pitchFamily="18" charset="0"/>
                        </a:rPr>
                        <m:t>=1−2</m:t>
                      </m:r>
                      <m:r>
                        <a:rPr lang="en-GB" sz="18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GB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≥</m:t>
                          </m:r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</m:oMath>
                  </m:oMathPara>
                </a14:m>
                <a:endParaRPr lang="en-AU" sz="18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71AA7DA-0AB1-FA60-4434-EF382FBFF3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15154" y="3395669"/>
                <a:ext cx="5844989" cy="4247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BDEB31F-AB59-5AB5-C84D-BCD106BE1860}"/>
                  </a:ext>
                </a:extLst>
              </p:cNvPr>
              <p:cNvSpPr txBox="1"/>
              <p:nvPr/>
            </p:nvSpPr>
            <p:spPr>
              <a:xfrm>
                <a:off x="-17929" y="3772123"/>
                <a:ext cx="5844989" cy="4247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2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800" b="0" i="1" smtClean="0">
                          <a:latin typeface="Cambria Math" panose="02040503050406030204" pitchFamily="18" charset="0"/>
                        </a:rPr>
                        <m:t>=1−2</m:t>
                      </m:r>
                      <m:r>
                        <a:rPr lang="en-GB" sz="18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GB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≤−</m:t>
                          </m:r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</m:oMath>
                  </m:oMathPara>
                </a14:m>
                <a:endParaRPr lang="en-AU" sz="18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BDEB31F-AB59-5AB5-C84D-BCD106BE18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7929" y="3772123"/>
                <a:ext cx="5844989" cy="4247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509741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D559105-3C03-4443-BC52-822E20B84FE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5249" y="796925"/>
                <a:ext cx="11991976" cy="5937250"/>
              </a:xfrm>
            </p:spPr>
            <p:txBody>
              <a:bodyPr/>
              <a:lstStyle/>
              <a:p>
                <a:pPr marL="0" indent="0" algn="just">
                  <a:buNone/>
                </a:pPr>
                <a:r>
                  <a:rPr lang="en-AU" sz="2400" dirty="0"/>
                  <a:t>The parameters of a normal distribution are its mean and standard deviation, given as:</a:t>
                </a:r>
              </a:p>
              <a:p>
                <a:pPr marL="0" indent="0" algn="just">
                  <a:buNone/>
                </a:pPr>
                <a:endParaRPr lang="en-AU" sz="600" dirty="0"/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en-US" sz="24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sz="24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𝑵</m:t>
                      </m:r>
                      <m:r>
                        <a:rPr lang="en-US" sz="24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𝝁</m:t>
                      </m:r>
                      <m:r>
                        <a:rPr lang="en-US" sz="24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sz="24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𝝈</m:t>
                          </m:r>
                        </m:e>
                        <m:sup>
                          <m:r>
                            <a:rPr lang="en-US" sz="24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sz="24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AU" sz="2400" b="1" dirty="0">
                  <a:solidFill>
                    <a:srgbClr val="002060"/>
                  </a:solidFill>
                </a:endParaRPr>
              </a:p>
              <a:p>
                <a:pPr marL="0" indent="0" algn="just">
                  <a:buNone/>
                </a:pPr>
                <a:endParaRPr lang="en-AU" sz="400" dirty="0"/>
              </a:p>
              <a:p>
                <a:pPr marL="0" indent="0" algn="just">
                  <a:buNone/>
                </a:pPr>
                <a:r>
                  <a:rPr lang="en-AU" sz="2400" dirty="0"/>
                  <a:t>Where the notation reads ‘X is normally distributed with a parameter </a:t>
                </a:r>
                <a14:m>
                  <m:oMath xmlns:m="http://schemas.openxmlformats.org/officeDocument/2006/math">
                    <m:r>
                      <a:rPr lang="en-AU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AU" sz="2400" dirty="0"/>
                  <a:t> for the mean and </a:t>
                </a:r>
                <a14:m>
                  <m:oMath xmlns:m="http://schemas.openxmlformats.org/officeDocument/2006/math">
                    <m:r>
                      <a:rPr lang="en-AU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AU" sz="2400" dirty="0"/>
                  <a:t> for the standard deviation.</a:t>
                </a:r>
              </a:p>
              <a:p>
                <a:pPr marL="0" indent="0" algn="just">
                  <a:buNone/>
                </a:pPr>
                <a:endParaRPr lang="en-AU" sz="600" dirty="0"/>
              </a:p>
              <a:p>
                <a:pPr marL="0" indent="0" algn="just">
                  <a:buNone/>
                </a:pPr>
                <a:r>
                  <a:rPr lang="en-AU" sz="2400" dirty="0"/>
                  <a:t>On the next few slides, we will use an example to illustrate how to calculate probabilities from a normal distribution using the </a:t>
                </a:r>
                <a:r>
                  <a:rPr lang="en-AU" sz="2400" dirty="0" err="1"/>
                  <a:t>Classpad</a:t>
                </a:r>
                <a:r>
                  <a:rPr lang="en-AU" sz="2400" dirty="0"/>
                  <a:t>. </a:t>
                </a:r>
              </a:p>
              <a:p>
                <a:pPr marL="0" indent="0" algn="just">
                  <a:buNone/>
                </a:pPr>
                <a:endParaRPr lang="en-AU" sz="600" dirty="0"/>
              </a:p>
              <a:p>
                <a:pPr marL="0" indent="0">
                  <a:buNone/>
                </a:pPr>
                <a:endParaRPr lang="en-AU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D559105-3C03-4443-BC52-822E20B84FE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5249" y="796925"/>
                <a:ext cx="11991976" cy="5937250"/>
              </a:xfrm>
              <a:blipFill>
                <a:blip r:embed="rId2"/>
                <a:stretch>
                  <a:fillRect l="-813" t="-1437" r="-763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3D821BEA-1B92-4067-A355-4A9D4875CC35}"/>
              </a:ext>
            </a:extLst>
          </p:cNvPr>
          <p:cNvSpPr txBox="1"/>
          <p:nvPr/>
        </p:nvSpPr>
        <p:spPr>
          <a:xfrm>
            <a:off x="0" y="-6605"/>
            <a:ext cx="10860692" cy="584775"/>
          </a:xfrm>
          <a:prstGeom prst="homePlat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b="1" dirty="0">
                <a:solidFill>
                  <a:schemeClr val="bg1"/>
                </a:solidFill>
              </a:rPr>
              <a:t>Using the </a:t>
            </a:r>
            <a:r>
              <a:rPr lang="en-AU" sz="3200" b="1" dirty="0" err="1">
                <a:solidFill>
                  <a:schemeClr val="bg1"/>
                </a:solidFill>
              </a:rPr>
              <a:t>Classpad</a:t>
            </a:r>
            <a:r>
              <a:rPr lang="en-AU" sz="3200" b="1" dirty="0">
                <a:solidFill>
                  <a:schemeClr val="bg1"/>
                </a:solidFill>
              </a:rPr>
              <a:t> for Probabilities in the Normal Distribution</a:t>
            </a:r>
          </a:p>
        </p:txBody>
      </p:sp>
    </p:spTree>
    <p:extLst>
      <p:ext uri="{BB962C8B-B14F-4D97-AF65-F5344CB8AC3E}">
        <p14:creationId xmlns:p14="http://schemas.microsoft.com/office/powerpoint/2010/main" val="16331102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D559105-3C03-4443-BC52-822E20B84FE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5249" y="796925"/>
                <a:ext cx="7891755" cy="5937250"/>
              </a:xfrm>
            </p:spPr>
            <p:txBody>
              <a:bodyPr>
                <a:normAutofit/>
              </a:bodyPr>
              <a:lstStyle/>
              <a:p>
                <a:pPr marL="0" indent="0" algn="just">
                  <a:buNone/>
                </a:pPr>
                <a:r>
                  <a:rPr lang="en-AU" sz="20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The annual rainfall, </a:t>
                </a:r>
                <a:r>
                  <a:rPr lang="en-AU" sz="2000" dirty="0" err="1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Xmm</a:t>
                </a:r>
                <a:r>
                  <a:rPr lang="en-AU" sz="20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, in the town of </a:t>
                </a:r>
                <a:r>
                  <a:rPr lang="en-AU" sz="2000" dirty="0" err="1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Aquaville</a:t>
                </a:r>
                <a:r>
                  <a:rPr lang="en-AU" sz="20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is normally distributed and has a mean value of 2000mm and a standard deviation of 200mm. Find the probability that the annual rainfall is between 1800mm and 2100mm inclusive.</a:t>
                </a:r>
              </a:p>
              <a:p>
                <a:pPr marL="0" indent="0">
                  <a:buNone/>
                </a:pPr>
                <a:endParaRPr lang="en-AU" sz="2400" dirty="0"/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GB" sz="2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GB" sz="2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GB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2000, </m:t>
                          </m:r>
                          <m:sSup>
                            <m:sSupPr>
                              <m:ctrlPr>
                                <a:rPr lang="en-GB" sz="2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200</m:t>
                              </m:r>
                            </m:e>
                            <m:sup>
                              <m:r>
                                <a:rPr lang="en-GB" sz="2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GB" sz="2000" b="0" dirty="0">
                  <a:solidFill>
                    <a:srgbClr val="002060"/>
                  </a:solidFill>
                </a:endParaRPr>
              </a:p>
              <a:p>
                <a:pPr marL="0" indent="0" algn="just">
                  <a:buNone/>
                </a:pPr>
                <a:br>
                  <a:rPr lang="en-GB" sz="2000" b="0" dirty="0">
                    <a:solidFill>
                      <a:srgbClr val="002060"/>
                    </a:solidFill>
                  </a:rPr>
                </a:br>
                <a:r>
                  <a:rPr lang="en-AU" sz="2000" dirty="0">
                    <a:solidFill>
                      <a:srgbClr val="002060"/>
                    </a:solidFill>
                  </a:rPr>
                  <a:t>Use Main to obtain just the probability. </a:t>
                </a:r>
              </a:p>
              <a:p>
                <a:pPr marL="0" indent="0" algn="just">
                  <a:buNone/>
                </a:pPr>
                <a:r>
                  <a:rPr lang="en-AU" sz="2000" dirty="0">
                    <a:solidFill>
                      <a:srgbClr val="002060"/>
                    </a:solidFill>
                  </a:rPr>
                  <a:t>Use Statistics to obtain probability and see the graph of the distribution too. </a:t>
                </a:r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GB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1800≤</m:t>
                          </m:r>
                          <m:r>
                            <a:rPr lang="en-GB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GB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≤2100</m:t>
                          </m:r>
                        </m:e>
                      </m:d>
                    </m:oMath>
                  </m:oMathPara>
                </a14:m>
                <a:endParaRPr lang="en-GB" sz="2000" i="1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=0.5328</m:t>
                      </m:r>
                    </m:oMath>
                  </m:oMathPara>
                </a14:m>
                <a:endParaRPr lang="en-AU" sz="2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D559105-3C03-4443-BC52-822E20B84FE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5249" y="796925"/>
                <a:ext cx="7891755" cy="5937250"/>
              </a:xfrm>
              <a:blipFill>
                <a:blip r:embed="rId4"/>
                <a:stretch>
                  <a:fillRect l="-850" t="-1129" r="-773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76772A2F-E699-4FD6-B982-7855F838000B}"/>
              </a:ext>
            </a:extLst>
          </p:cNvPr>
          <p:cNvSpPr txBox="1"/>
          <p:nvPr/>
        </p:nvSpPr>
        <p:spPr>
          <a:xfrm>
            <a:off x="0" y="0"/>
            <a:ext cx="3003421" cy="584775"/>
          </a:xfrm>
          <a:prstGeom prst="homePlate">
            <a:avLst/>
          </a:prstGeom>
          <a:solidFill>
            <a:srgbClr val="002060"/>
          </a:solidFill>
          <a:ln>
            <a:solidFill>
              <a:srgbClr val="002060"/>
            </a:solidFill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Guided Practice</a:t>
            </a:r>
            <a:endParaRPr kumimoji="0" lang="en-AU" sz="32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7" name="Screen Recording 6">
            <a:hlinkClick r:id="" action="ppaction://media"/>
            <a:extLst>
              <a:ext uri="{FF2B5EF4-FFF2-40B4-BE49-F238E27FC236}">
                <a16:creationId xmlns:a16="http://schemas.microsoft.com/office/drawing/2014/main" id="{10F26CED-378F-1537-3AAE-3D80A8FC0552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8282.299999999999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135544" y="295116"/>
            <a:ext cx="2667680" cy="6118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776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9178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ustom 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70C0"/>
      </a:accent1>
      <a:accent2>
        <a:srgbClr val="0070C0"/>
      </a:accent2>
      <a:accent3>
        <a:srgbClr val="A5A5A5"/>
      </a:accent3>
      <a:accent4>
        <a:srgbClr val="002060"/>
      </a:accent4>
      <a:accent5>
        <a:srgbClr val="4472C4"/>
      </a:accent5>
      <a:accent6>
        <a:srgbClr val="70AD47"/>
      </a:accent6>
      <a:hlink>
        <a:srgbClr val="0563C1"/>
      </a:hlink>
      <a:folHlink>
        <a:srgbClr val="034A90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29497</TotalTime>
  <Words>1238</Words>
  <Application>Microsoft Office PowerPoint</Application>
  <PresentationFormat>Widescreen</PresentationFormat>
  <Paragraphs>97</Paragraphs>
  <Slides>11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Exercise 1D</dc:title>
  <dc:creator>l k</dc:creator>
  <cp:lastModifiedBy>TAN Mei Yi [Harrisdale Senior High School]</cp:lastModifiedBy>
  <cp:revision>668</cp:revision>
  <dcterms:created xsi:type="dcterms:W3CDTF">2020-02-17T13:56:23Z</dcterms:created>
  <dcterms:modified xsi:type="dcterms:W3CDTF">2023-07-17T07:32:53Z</dcterms:modified>
</cp:coreProperties>
</file>